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1" r:id="rId5"/>
    <p:sldId id="262" r:id="rId6"/>
    <p:sldId id="263" r:id="rId7"/>
    <p:sldId id="264" r:id="rId8"/>
    <p:sldId id="260" r:id="rId9"/>
    <p:sldId id="278" r:id="rId10"/>
    <p:sldId id="279" r:id="rId11"/>
  </p:sldIdLst>
  <p:sldSz cx="18288000" cy="10287000"/>
  <p:notesSz cx="6858000" cy="9144000"/>
  <p:embeddedFontLst>
    <p:embeddedFont>
      <p:font typeface="Public Sans" panose="020B0604020202020204" charset="0"/>
      <p:regular r:id="rId12"/>
    </p:embeddedFont>
    <p:embeddedFont>
      <p:font typeface="Public Sans Bold" panose="020B0604020202020204" charset="0"/>
      <p:regular r:id="rId13"/>
    </p:embeddedFont>
    <p:embeddedFont>
      <p:font typeface="Open Sans Bold" panose="020B0604020202020204" charset="0"/>
      <p:regular r:id="rId14"/>
    </p:embeddedFont>
    <p:embeddedFont>
      <p:font typeface="Calibri" panose="020F050202020403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95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1" d="100"/>
          <a:sy n="41" d="100"/>
        </p:scale>
        <p:origin x="748"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7B2">
                <a:alpha val="100000"/>
              </a:srgbClr>
            </a:gs>
            <a:gs pos="100000">
              <a:srgbClr val="7ED957">
                <a:alpha val="100000"/>
              </a:srgbClr>
            </a:gs>
          </a:gsLst>
          <a:lin ang="0"/>
        </a:gradFill>
        <a:effectLst/>
      </p:bgPr>
    </p:bg>
    <p:spTree>
      <p:nvGrpSpPr>
        <p:cNvPr id="1" name=""/>
        <p:cNvGrpSpPr/>
        <p:nvPr/>
      </p:nvGrpSpPr>
      <p:grpSpPr>
        <a:xfrm>
          <a:off x="0" y="0"/>
          <a:ext cx="0" cy="0"/>
          <a:chOff x="0" y="0"/>
          <a:chExt cx="0" cy="0"/>
        </a:xfrm>
      </p:grpSpPr>
      <p:sp>
        <p:nvSpPr>
          <p:cNvPr id="3" name="TextBox 3"/>
          <p:cNvSpPr txBox="1"/>
          <p:nvPr/>
        </p:nvSpPr>
        <p:spPr>
          <a:xfrm>
            <a:off x="904260" y="1785575"/>
            <a:ext cx="9839940" cy="5565626"/>
          </a:xfrm>
          <a:prstGeom prst="rect">
            <a:avLst/>
          </a:prstGeom>
        </p:spPr>
        <p:txBody>
          <a:bodyPr wrap="square" lIns="0" tIns="0" rIns="0" bIns="0" rtlCol="0" anchor="t">
            <a:spAutoFit/>
          </a:bodyPr>
          <a:lstStyle/>
          <a:p>
            <a:pPr algn="just">
              <a:lnSpc>
                <a:spcPts val="6199"/>
              </a:lnSpc>
            </a:pPr>
            <a:r>
              <a:rPr lang="en-US" sz="6000" b="1" dirty="0">
                <a:solidFill>
                  <a:srgbClr val="FFFFFF"/>
                </a:solidFill>
                <a:latin typeface="Public Sans Bold"/>
                <a:ea typeface="Public Sans Bold"/>
                <a:cs typeface="Public Sans Bold"/>
                <a:sym typeface="Public Sans Bold"/>
              </a:rPr>
              <a:t>OPPORTUNITÉS POUR LE SECTEUR PRIVÉ DANS LA RÉALISATION DE LA VISION </a:t>
            </a:r>
            <a:r>
              <a:rPr lang="en-US" sz="6000" b="1" dirty="0" smtClean="0">
                <a:solidFill>
                  <a:srgbClr val="FFFFFF"/>
                </a:solidFill>
                <a:latin typeface="Public Sans Bold"/>
                <a:ea typeface="Public Sans Bold"/>
                <a:cs typeface="Public Sans Bold"/>
                <a:sym typeface="Public Sans Bold"/>
              </a:rPr>
              <a:t>“BURUNDI, PAYS EMERGENT EN 2040 ET PAYS DEVELOPPE EN 2060”</a:t>
            </a:r>
            <a:endParaRPr lang="en-US" sz="6000" b="1" dirty="0">
              <a:solidFill>
                <a:srgbClr val="FFFFFF"/>
              </a:solidFill>
              <a:latin typeface="Public Sans Bold"/>
              <a:ea typeface="Public Sans Bold"/>
              <a:cs typeface="Public Sans Bold"/>
              <a:sym typeface="Public Sans Bold"/>
            </a:endParaRPr>
          </a:p>
        </p:txBody>
      </p:sp>
      <p:sp>
        <p:nvSpPr>
          <p:cNvPr id="4" name="Freeform 4"/>
          <p:cNvSpPr/>
          <p:nvPr/>
        </p:nvSpPr>
        <p:spPr>
          <a:xfrm>
            <a:off x="11201400" y="333312"/>
            <a:ext cx="6750925" cy="9620376"/>
          </a:xfrm>
          <a:custGeom>
            <a:avLst/>
            <a:gdLst/>
            <a:ahLst/>
            <a:cxnLst/>
            <a:rect l="l" t="t" r="r" b="b"/>
            <a:pathLst>
              <a:path w="6903325" h="9791951">
                <a:moveTo>
                  <a:pt x="0" y="0"/>
                </a:moveTo>
                <a:lnTo>
                  <a:pt x="6903325" y="0"/>
                </a:lnTo>
                <a:lnTo>
                  <a:pt x="6903325" y="9791950"/>
                </a:lnTo>
                <a:lnTo>
                  <a:pt x="0" y="9791950"/>
                </a:lnTo>
                <a:lnTo>
                  <a:pt x="0" y="0"/>
                </a:lnTo>
                <a:close/>
              </a:path>
            </a:pathLst>
          </a:custGeom>
          <a:blipFill>
            <a:blip r:embed="rId2"/>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7B2">
                <a:alpha val="100000"/>
              </a:srgbClr>
            </a:gs>
            <a:gs pos="100000">
              <a:srgbClr val="7ED957">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1676400" y="2857500"/>
            <a:ext cx="15468600" cy="2154436"/>
          </a:xfrm>
          <a:prstGeom prst="rect">
            <a:avLst/>
          </a:prstGeom>
        </p:spPr>
        <p:txBody>
          <a:bodyPr wrap="square" lIns="0" tIns="0" rIns="0" bIns="0" rtlCol="0" anchor="t">
            <a:spAutoFit/>
          </a:bodyPr>
          <a:lstStyle/>
          <a:p>
            <a:pPr algn="ctr"/>
            <a:r>
              <a:rPr lang="fr-FR" sz="7000" dirty="0" smtClean="0">
                <a:solidFill>
                  <a:srgbClr val="FFFFFF"/>
                </a:solidFill>
                <a:latin typeface="Public Sans"/>
                <a:ea typeface="Public Sans"/>
                <a:cs typeface="Public Sans"/>
                <a:sym typeface="Public Sans"/>
              </a:rPr>
              <a:t>MERCI POUR VOTRE AIMABLE ATTENTION</a:t>
            </a:r>
            <a:endParaRPr lang="en-US" sz="7000" dirty="0">
              <a:solidFill>
                <a:srgbClr val="FFFFFF"/>
              </a:solidFill>
              <a:latin typeface="Public Sans"/>
              <a:ea typeface="Public Sans"/>
              <a:cs typeface="Public Sans"/>
              <a:sym typeface="Public Sans"/>
            </a:endParaRPr>
          </a:p>
        </p:txBody>
      </p:sp>
    </p:spTree>
    <p:extLst>
      <p:ext uri="{BB962C8B-B14F-4D97-AF65-F5344CB8AC3E}">
        <p14:creationId xmlns:p14="http://schemas.microsoft.com/office/powerpoint/2010/main" val="460444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7B2">
                <a:alpha val="100000"/>
              </a:srgbClr>
            </a:gs>
            <a:gs pos="100000">
              <a:srgbClr val="7ED957">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1676400" y="2857500"/>
            <a:ext cx="15468600" cy="5386090"/>
          </a:xfrm>
          <a:prstGeom prst="rect">
            <a:avLst/>
          </a:prstGeom>
        </p:spPr>
        <p:txBody>
          <a:bodyPr wrap="square" lIns="0" tIns="0" rIns="0" bIns="0" rtlCol="0" anchor="t">
            <a:spAutoFit/>
          </a:bodyPr>
          <a:lstStyle/>
          <a:p>
            <a:pPr marL="1143000" indent="-1143000" algn="l">
              <a:buFont typeface="+mj-lt"/>
              <a:buAutoNum type="arabicPeriod"/>
            </a:pPr>
            <a:r>
              <a:rPr lang="en-US" sz="7000" dirty="0">
                <a:solidFill>
                  <a:srgbClr val="FFFFFF"/>
                </a:solidFill>
                <a:latin typeface="Public Sans"/>
                <a:ea typeface="Public Sans"/>
                <a:cs typeface="Public Sans"/>
                <a:sym typeface="Public Sans"/>
              </a:rPr>
              <a:t>Introduction</a:t>
            </a:r>
          </a:p>
          <a:p>
            <a:pPr marL="1143000" indent="-1143000" algn="l">
              <a:buFont typeface="+mj-lt"/>
              <a:buAutoNum type="arabicPeriod"/>
            </a:pPr>
            <a:r>
              <a:rPr lang="en-US" sz="7000" dirty="0" err="1">
                <a:solidFill>
                  <a:srgbClr val="FFFFFF"/>
                </a:solidFill>
                <a:latin typeface="Public Sans"/>
                <a:ea typeface="Public Sans"/>
                <a:cs typeface="Public Sans"/>
                <a:sym typeface="Public Sans"/>
              </a:rPr>
              <a:t>Rôle</a:t>
            </a:r>
            <a:r>
              <a:rPr lang="en-US" sz="7000" dirty="0">
                <a:solidFill>
                  <a:srgbClr val="FFFFFF"/>
                </a:solidFill>
                <a:latin typeface="Public Sans"/>
                <a:ea typeface="Public Sans"/>
                <a:cs typeface="Public Sans"/>
                <a:sym typeface="Public Sans"/>
              </a:rPr>
              <a:t> du </a:t>
            </a:r>
            <a:r>
              <a:rPr lang="en-US" sz="7000" dirty="0" err="1">
                <a:solidFill>
                  <a:srgbClr val="FFFFFF"/>
                </a:solidFill>
                <a:latin typeface="Public Sans"/>
                <a:ea typeface="Public Sans"/>
                <a:cs typeface="Public Sans"/>
                <a:sym typeface="Public Sans"/>
              </a:rPr>
              <a:t>secteur</a:t>
            </a:r>
            <a:r>
              <a:rPr lang="en-US" sz="7000" dirty="0">
                <a:solidFill>
                  <a:srgbClr val="FFFFFF"/>
                </a:solidFill>
                <a:latin typeface="Public Sans"/>
                <a:ea typeface="Public Sans"/>
                <a:cs typeface="Public Sans"/>
                <a:sym typeface="Public Sans"/>
              </a:rPr>
              <a:t> </a:t>
            </a:r>
            <a:r>
              <a:rPr lang="en-US" sz="7000" dirty="0" err="1">
                <a:solidFill>
                  <a:srgbClr val="FFFFFF"/>
                </a:solidFill>
                <a:latin typeface="Public Sans"/>
                <a:ea typeface="Public Sans"/>
                <a:cs typeface="Public Sans"/>
                <a:sym typeface="Public Sans"/>
              </a:rPr>
              <a:t>privé</a:t>
            </a:r>
            <a:endParaRPr lang="en-US" sz="7000" dirty="0">
              <a:solidFill>
                <a:srgbClr val="FFFFFF"/>
              </a:solidFill>
              <a:latin typeface="Public Sans"/>
              <a:ea typeface="Public Sans"/>
              <a:cs typeface="Public Sans"/>
              <a:sym typeface="Public Sans"/>
            </a:endParaRPr>
          </a:p>
          <a:p>
            <a:pPr marL="1143000" indent="-1143000" algn="l">
              <a:buFont typeface="+mj-lt"/>
              <a:buAutoNum type="arabicPeriod"/>
            </a:pPr>
            <a:r>
              <a:rPr lang="en-US" sz="7000" dirty="0" err="1">
                <a:solidFill>
                  <a:srgbClr val="FFFFFF"/>
                </a:solidFill>
                <a:latin typeface="Public Sans"/>
                <a:ea typeface="Public Sans"/>
                <a:cs typeface="Public Sans"/>
                <a:sym typeface="Public Sans"/>
              </a:rPr>
              <a:t>Opportunités</a:t>
            </a:r>
            <a:r>
              <a:rPr lang="en-US" sz="7000" dirty="0">
                <a:solidFill>
                  <a:srgbClr val="FFFFFF"/>
                </a:solidFill>
                <a:latin typeface="Public Sans"/>
                <a:ea typeface="Public Sans"/>
                <a:cs typeface="Public Sans"/>
                <a:sym typeface="Public Sans"/>
              </a:rPr>
              <a:t> pour le </a:t>
            </a:r>
            <a:r>
              <a:rPr lang="en-US" sz="7000" dirty="0" err="1">
                <a:solidFill>
                  <a:srgbClr val="FFFFFF"/>
                </a:solidFill>
                <a:latin typeface="Public Sans"/>
                <a:ea typeface="Public Sans"/>
                <a:cs typeface="Public Sans"/>
                <a:sym typeface="Public Sans"/>
              </a:rPr>
              <a:t>secteur</a:t>
            </a:r>
            <a:r>
              <a:rPr lang="en-US" sz="7000" dirty="0">
                <a:solidFill>
                  <a:srgbClr val="FFFFFF"/>
                </a:solidFill>
                <a:latin typeface="Public Sans"/>
                <a:ea typeface="Public Sans"/>
                <a:cs typeface="Public Sans"/>
                <a:sym typeface="Public Sans"/>
              </a:rPr>
              <a:t> </a:t>
            </a:r>
            <a:r>
              <a:rPr lang="en-US" sz="7000" dirty="0" err="1">
                <a:solidFill>
                  <a:srgbClr val="FFFFFF"/>
                </a:solidFill>
                <a:latin typeface="Public Sans"/>
                <a:ea typeface="Public Sans"/>
                <a:cs typeface="Public Sans"/>
                <a:sym typeface="Public Sans"/>
              </a:rPr>
              <a:t>privé</a:t>
            </a:r>
            <a:r>
              <a:rPr lang="en-US" sz="7000" dirty="0">
                <a:solidFill>
                  <a:srgbClr val="FFFFFF"/>
                </a:solidFill>
                <a:latin typeface="Public Sans"/>
                <a:ea typeface="Public Sans"/>
                <a:cs typeface="Public Sans"/>
                <a:sym typeface="Public Sans"/>
              </a:rPr>
              <a:t>: 9 </a:t>
            </a:r>
            <a:r>
              <a:rPr lang="en-US" sz="7000" dirty="0" err="1">
                <a:solidFill>
                  <a:srgbClr val="FFFFFF"/>
                </a:solidFill>
                <a:latin typeface="Public Sans"/>
                <a:ea typeface="Public Sans"/>
                <a:cs typeface="Public Sans"/>
                <a:sym typeface="Public Sans"/>
              </a:rPr>
              <a:t>éléments</a:t>
            </a:r>
            <a:r>
              <a:rPr lang="en-US" sz="7000" dirty="0">
                <a:solidFill>
                  <a:srgbClr val="FFFFFF"/>
                </a:solidFill>
                <a:latin typeface="Public Sans"/>
                <a:ea typeface="Public Sans"/>
                <a:cs typeface="Public Sans"/>
                <a:sym typeface="Public Sans"/>
              </a:rPr>
              <a:t> </a:t>
            </a:r>
            <a:r>
              <a:rPr lang="en-US" sz="7000" dirty="0" err="1">
                <a:solidFill>
                  <a:srgbClr val="FFFFFF"/>
                </a:solidFill>
                <a:latin typeface="Public Sans"/>
                <a:ea typeface="Public Sans"/>
                <a:cs typeface="Public Sans"/>
                <a:sym typeface="Public Sans"/>
              </a:rPr>
              <a:t>clés</a:t>
            </a:r>
            <a:r>
              <a:rPr lang="en-US" sz="7000" dirty="0">
                <a:solidFill>
                  <a:srgbClr val="FFFFFF"/>
                </a:solidFill>
                <a:latin typeface="Public Sans"/>
                <a:ea typeface="Public Sans"/>
                <a:cs typeface="Public Sans"/>
                <a:sym typeface="Public Sans"/>
              </a:rPr>
              <a:t> </a:t>
            </a:r>
          </a:p>
          <a:p>
            <a:pPr marL="1143000" indent="-1143000" algn="l">
              <a:buFont typeface="+mj-lt"/>
              <a:buAutoNum type="arabicPeriod"/>
            </a:pPr>
            <a:r>
              <a:rPr lang="en-US" sz="7000" dirty="0">
                <a:solidFill>
                  <a:srgbClr val="FFFFFF"/>
                </a:solidFill>
                <a:latin typeface="Public Sans"/>
                <a:ea typeface="Public Sans"/>
                <a:cs typeface="Public Sans"/>
                <a:sym typeface="Public Sans"/>
              </a:rPr>
              <a:t>Conclusion</a:t>
            </a:r>
          </a:p>
        </p:txBody>
      </p:sp>
      <p:sp>
        <p:nvSpPr>
          <p:cNvPr id="3" name="TextBox 3"/>
          <p:cNvSpPr txBox="1"/>
          <p:nvPr/>
        </p:nvSpPr>
        <p:spPr>
          <a:xfrm>
            <a:off x="4068515" y="586535"/>
            <a:ext cx="9493504" cy="1427479"/>
          </a:xfrm>
          <a:prstGeom prst="rect">
            <a:avLst/>
          </a:prstGeom>
        </p:spPr>
        <p:txBody>
          <a:bodyPr lIns="0" tIns="0" rIns="0" bIns="0" rtlCol="0" anchor="t">
            <a:spAutoFit/>
          </a:bodyPr>
          <a:lstStyle/>
          <a:p>
            <a:pPr algn="ctr">
              <a:lnSpc>
                <a:spcPts val="11620"/>
              </a:lnSpc>
            </a:pPr>
            <a:r>
              <a:rPr lang="en-US" sz="8300" b="1" dirty="0">
                <a:solidFill>
                  <a:srgbClr val="FFFFFF"/>
                </a:solidFill>
                <a:latin typeface="Public Sans Bold"/>
                <a:ea typeface="Public Sans Bold"/>
                <a:cs typeface="Public Sans Bold"/>
                <a:sym typeface="Public Sans Bold"/>
              </a:rPr>
              <a:t>Plan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7B2">
                <a:alpha val="100000"/>
              </a:srgbClr>
            </a:gs>
            <a:gs pos="100000">
              <a:srgbClr val="7ED957">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4120030" y="866775"/>
            <a:ext cx="7833003" cy="1417954"/>
          </a:xfrm>
          <a:prstGeom prst="rect">
            <a:avLst/>
          </a:prstGeom>
        </p:spPr>
        <p:txBody>
          <a:bodyPr lIns="0" tIns="0" rIns="0" bIns="0" rtlCol="0" anchor="t">
            <a:spAutoFit/>
          </a:bodyPr>
          <a:lstStyle/>
          <a:p>
            <a:pPr algn="ctr">
              <a:lnSpc>
                <a:spcPts val="11620"/>
              </a:lnSpc>
            </a:pPr>
            <a:r>
              <a:rPr lang="en-US" sz="8300" b="1" dirty="0">
                <a:solidFill>
                  <a:schemeClr val="bg1"/>
                </a:solidFill>
                <a:latin typeface="Open Sans Bold"/>
                <a:ea typeface="Open Sans Bold"/>
                <a:cs typeface="Open Sans Bold"/>
                <a:sym typeface="Open Sans Bold"/>
              </a:rPr>
              <a:t>1. Introduction</a:t>
            </a:r>
          </a:p>
        </p:txBody>
      </p:sp>
      <p:sp>
        <p:nvSpPr>
          <p:cNvPr id="3" name="ZoneTexte 2">
            <a:extLst>
              <a:ext uri="{FF2B5EF4-FFF2-40B4-BE49-F238E27FC236}">
                <a16:creationId xmlns:a16="http://schemas.microsoft.com/office/drawing/2014/main" id="{0BFF76FD-9699-C146-B47F-AE802B2F0D81}"/>
              </a:ext>
            </a:extLst>
          </p:cNvPr>
          <p:cNvSpPr txBox="1"/>
          <p:nvPr/>
        </p:nvSpPr>
        <p:spPr>
          <a:xfrm>
            <a:off x="1295400" y="2552700"/>
            <a:ext cx="16383000" cy="7140416"/>
          </a:xfrm>
          <a:prstGeom prst="rect">
            <a:avLst/>
          </a:prstGeom>
          <a:noFill/>
        </p:spPr>
        <p:txBody>
          <a:bodyPr wrap="square" rtlCol="0">
            <a:spAutoFit/>
          </a:bodyPr>
          <a:lstStyle/>
          <a:p>
            <a:r>
              <a:rPr lang="fr-FR" sz="4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 secteur privé joue un rôle prépondérant dans la réalisation de la vision d’un pays et aucun pays n’a su </a:t>
            </a:r>
            <a:r>
              <a:rPr lang="fr-FR" sz="40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s</a:t>
            </a:r>
            <a:r>
              <a:rPr lang="fr-FR" sz="4000" kern="1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 </a:t>
            </a:r>
            <a:r>
              <a:rPr lang="fr-FR" sz="4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développer sans l’apport du secteur privé. </a:t>
            </a:r>
          </a:p>
          <a:p>
            <a:endParaRPr lang="fr-FR" sz="40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fr-FR" sz="4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 secteur privé touche tous les domaines de la vie quotidienne </a:t>
            </a:r>
            <a:r>
              <a:rPr lang="fr-FR" sz="40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ainsi que </a:t>
            </a:r>
            <a:r>
              <a:rPr lang="fr-FR" sz="4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toutes les couches de la société en partant de la petite commerçante jusqu’aux grands industriels. </a:t>
            </a:r>
          </a:p>
          <a:p>
            <a:endParaRPr lang="fr-FR" sz="40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fr-FR" sz="4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L’apport du secteur privé se fait donc à tous les niveaux et le secteur privé burundais a déjà pris en main son rôle de locomotive pour atteindre les objectifs de la Vision </a:t>
            </a:r>
            <a:r>
              <a:rPr lang="fr-FR" sz="4000" kern="1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fr-FR" sz="4000" b="1" kern="1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Burundi, </a:t>
            </a:r>
            <a:r>
              <a:rPr lang="fr-FR" sz="40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Pays Emergent en 2040 et Pays Développé en </a:t>
            </a:r>
            <a:r>
              <a:rPr lang="fr-FR" sz="4000" b="1" kern="1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2060 ».</a:t>
            </a:r>
            <a:endParaRPr lang="fr-FR" sz="40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LID4096"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7B2">
                <a:alpha val="100000"/>
              </a:srgbClr>
            </a:gs>
            <a:gs pos="100000">
              <a:srgbClr val="7ED957">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a:off x="9518197" y="18113"/>
            <a:ext cx="8774800" cy="10287000"/>
          </a:xfrm>
          <a:prstGeom prst="rect">
            <a:avLst/>
          </a:prstGeom>
          <a:solidFill>
            <a:srgbClr val="FFFFFF"/>
          </a:solidFill>
        </p:spPr>
      </p:sp>
      <p:sp>
        <p:nvSpPr>
          <p:cNvPr id="3" name="TextBox 3"/>
          <p:cNvSpPr txBox="1"/>
          <p:nvPr/>
        </p:nvSpPr>
        <p:spPr>
          <a:xfrm>
            <a:off x="404544" y="3615761"/>
            <a:ext cx="8654897" cy="5103961"/>
          </a:xfrm>
          <a:prstGeom prst="rect">
            <a:avLst/>
          </a:prstGeom>
        </p:spPr>
        <p:txBody>
          <a:bodyPr lIns="0" tIns="0" rIns="0" bIns="0" rtlCol="0" anchor="t">
            <a:spAutoFit/>
          </a:bodyPr>
          <a:lstStyle/>
          <a:p>
            <a:pPr marL="851205" lvl="1" indent="-425602" algn="l">
              <a:lnSpc>
                <a:spcPts val="5125"/>
              </a:lnSpc>
              <a:buAutoNum type="arabicPeriod"/>
            </a:pPr>
            <a:r>
              <a:rPr lang="en-US" sz="3942" b="1" dirty="0" err="1">
                <a:solidFill>
                  <a:srgbClr val="FFFFFF"/>
                </a:solidFill>
                <a:latin typeface="Public Sans Bold"/>
                <a:ea typeface="Public Sans Bold"/>
                <a:cs typeface="Public Sans Bold"/>
                <a:sym typeface="Public Sans Bold"/>
              </a:rPr>
              <a:t>Ressources</a:t>
            </a:r>
            <a:r>
              <a:rPr lang="en-US" sz="3942" b="1" dirty="0">
                <a:solidFill>
                  <a:srgbClr val="FFFFFF"/>
                </a:solidFill>
                <a:latin typeface="Public Sans Bold"/>
                <a:ea typeface="Public Sans Bold"/>
                <a:cs typeface="Public Sans Bold"/>
                <a:sym typeface="Public Sans Bold"/>
              </a:rPr>
              <a:t> </a:t>
            </a:r>
            <a:r>
              <a:rPr lang="en-US" sz="3942" b="1" dirty="0" err="1">
                <a:solidFill>
                  <a:srgbClr val="FFFFFF"/>
                </a:solidFill>
                <a:latin typeface="Public Sans Bold"/>
                <a:ea typeface="Public Sans Bold"/>
                <a:cs typeface="Public Sans Bold"/>
                <a:sym typeface="Public Sans Bold"/>
              </a:rPr>
              <a:t>naturelles</a:t>
            </a:r>
            <a:endParaRPr lang="en-US" sz="3942" b="1" dirty="0">
              <a:solidFill>
                <a:srgbClr val="FFFFFF"/>
              </a:solidFill>
              <a:latin typeface="Public Sans Bold"/>
              <a:ea typeface="Public Sans Bold"/>
              <a:cs typeface="Public Sans Bold"/>
              <a:sym typeface="Public Sans Bold"/>
            </a:endParaRPr>
          </a:p>
          <a:p>
            <a:pPr marL="851205" lvl="1" indent="-425602" algn="l">
              <a:lnSpc>
                <a:spcPts val="5125"/>
              </a:lnSpc>
              <a:buAutoNum type="arabicPeriod"/>
            </a:pPr>
            <a:endParaRPr lang="en-US" sz="3942" b="1" dirty="0">
              <a:solidFill>
                <a:srgbClr val="FFFFFF"/>
              </a:solidFill>
              <a:latin typeface="Public Sans Bold"/>
              <a:ea typeface="Public Sans Bold"/>
              <a:cs typeface="Public Sans Bold"/>
              <a:sym typeface="Public Sans Bold"/>
            </a:endParaRPr>
          </a:p>
          <a:p>
            <a:pPr marL="619062" lvl="1" indent="-309531" algn="l">
              <a:lnSpc>
                <a:spcPts val="3727"/>
              </a:lnSpc>
              <a:buFont typeface="Arial"/>
              <a:buChar char="•"/>
            </a:pPr>
            <a:r>
              <a:rPr lang="en-US" sz="3000" dirty="0" err="1">
                <a:solidFill>
                  <a:srgbClr val="FFFFFF"/>
                </a:solidFill>
                <a:latin typeface="Public Sans" panose="020B0604020202020204" charset="0"/>
                <a:ea typeface="Public Sans Bold"/>
                <a:cs typeface="Public Sans Bold"/>
                <a:sym typeface="Public Sans Bold"/>
              </a:rPr>
              <a:t>potentiel</a:t>
            </a:r>
            <a:r>
              <a:rPr lang="en-US" sz="3000" dirty="0">
                <a:solidFill>
                  <a:srgbClr val="FFFFFF"/>
                </a:solidFill>
                <a:latin typeface="Public Sans" panose="020B0604020202020204" charset="0"/>
                <a:ea typeface="Public Sans Bold"/>
                <a:cs typeface="Public Sans Bold"/>
                <a:sym typeface="Public Sans Bold"/>
              </a:rPr>
              <a:t> </a:t>
            </a:r>
            <a:r>
              <a:rPr lang="en-US" sz="3000" dirty="0" err="1">
                <a:solidFill>
                  <a:srgbClr val="FFFFFF"/>
                </a:solidFill>
                <a:latin typeface="Public Sans" panose="020B0604020202020204" charset="0"/>
                <a:ea typeface="Public Sans Bold"/>
                <a:cs typeface="Public Sans Bold"/>
                <a:sym typeface="Public Sans Bold"/>
              </a:rPr>
              <a:t>agricole</a:t>
            </a:r>
            <a:r>
              <a:rPr lang="en-US" sz="3000" dirty="0">
                <a:solidFill>
                  <a:srgbClr val="FFFFFF"/>
                </a:solidFill>
                <a:latin typeface="Public Sans" panose="020B0604020202020204" charset="0"/>
                <a:ea typeface="Public Sans Bold"/>
                <a:cs typeface="Public Sans Bold"/>
                <a:sym typeface="Public Sans Bold"/>
              </a:rPr>
              <a:t> </a:t>
            </a:r>
            <a:r>
              <a:rPr lang="en-US" sz="3000" dirty="0" err="1">
                <a:solidFill>
                  <a:srgbClr val="FFFFFF"/>
                </a:solidFill>
                <a:latin typeface="Public Sans" panose="020B0604020202020204" charset="0"/>
                <a:ea typeface="Public Sans Bold"/>
                <a:cs typeface="Public Sans Bold"/>
                <a:sym typeface="Public Sans Bold"/>
              </a:rPr>
              <a:t>énorme</a:t>
            </a:r>
            <a:endParaRPr lang="en-US" sz="3000" dirty="0">
              <a:solidFill>
                <a:srgbClr val="FFFFFF"/>
              </a:solidFill>
              <a:latin typeface="Public Sans" panose="020B0604020202020204" charset="0"/>
              <a:ea typeface="Public Sans Bold"/>
              <a:cs typeface="Public Sans Bold"/>
              <a:sym typeface="Public Sans Bold"/>
            </a:endParaRPr>
          </a:p>
          <a:p>
            <a:pPr marL="619062" lvl="1" indent="-309531" algn="l">
              <a:lnSpc>
                <a:spcPts val="3727"/>
              </a:lnSpc>
              <a:buFont typeface="Arial"/>
              <a:buChar char="•"/>
            </a:pPr>
            <a:endParaRPr lang="en-US" sz="3000" b="1" dirty="0">
              <a:solidFill>
                <a:srgbClr val="FFFFFF"/>
              </a:solidFill>
              <a:latin typeface="Public Sans" panose="020B0604020202020204" charset="0"/>
              <a:ea typeface="Public Sans Bold"/>
              <a:cs typeface="Public Sans Bold"/>
              <a:sym typeface="Public Sans Bold"/>
            </a:endParaRPr>
          </a:p>
          <a:p>
            <a:pPr marL="619062" lvl="1" indent="-309531" algn="l">
              <a:lnSpc>
                <a:spcPts val="3727"/>
              </a:lnSpc>
              <a:buFont typeface="Arial"/>
              <a:buChar char="•"/>
            </a:pPr>
            <a:r>
              <a:rPr lang="en-US" sz="3000" dirty="0" err="1">
                <a:solidFill>
                  <a:srgbClr val="FFFFFF"/>
                </a:solidFill>
                <a:latin typeface="Public Sans" panose="020B0604020202020204" charset="0"/>
                <a:ea typeface="Public Sans Bold"/>
                <a:cs typeface="Public Sans Bold"/>
                <a:sym typeface="Public Sans Bold"/>
              </a:rPr>
              <a:t>potentiel</a:t>
            </a:r>
            <a:r>
              <a:rPr lang="en-US" sz="3000" dirty="0">
                <a:solidFill>
                  <a:srgbClr val="FFFFFF"/>
                </a:solidFill>
                <a:latin typeface="Public Sans" panose="020B0604020202020204" charset="0"/>
                <a:ea typeface="Public Sans Bold"/>
                <a:cs typeface="Public Sans Bold"/>
                <a:sym typeface="Public Sans Bold"/>
              </a:rPr>
              <a:t> minier </a:t>
            </a:r>
            <a:r>
              <a:rPr lang="en-US" sz="3000" dirty="0" err="1">
                <a:solidFill>
                  <a:srgbClr val="FFFFFF"/>
                </a:solidFill>
                <a:latin typeface="Public Sans" panose="020B0604020202020204" charset="0"/>
                <a:ea typeface="Public Sans Bold"/>
                <a:cs typeface="Public Sans Bold"/>
                <a:sym typeface="Public Sans Bold"/>
              </a:rPr>
              <a:t>conséquent</a:t>
            </a:r>
            <a:endParaRPr lang="en-US" sz="3000" dirty="0">
              <a:solidFill>
                <a:srgbClr val="FFFFFF"/>
              </a:solidFill>
              <a:latin typeface="Public Sans" panose="020B0604020202020204" charset="0"/>
              <a:ea typeface="Public Sans Bold"/>
              <a:cs typeface="Public Sans Bold"/>
              <a:sym typeface="Public Sans Bold"/>
            </a:endParaRPr>
          </a:p>
          <a:p>
            <a:pPr marL="1347788" indent="-277813" algn="l">
              <a:lnSpc>
                <a:spcPts val="3727"/>
              </a:lnSpc>
            </a:pPr>
            <a:r>
              <a:rPr lang="en-US" sz="3000" b="1" dirty="0">
                <a:solidFill>
                  <a:srgbClr val="FFFFFF"/>
                </a:solidFill>
                <a:latin typeface="Public Sans" panose="020B0604020202020204" charset="0"/>
                <a:ea typeface="Public Sans Bold"/>
                <a:cs typeface="Public Sans Bold"/>
                <a:sym typeface="Public Sans Bold"/>
              </a:rPr>
              <a:t>  - </a:t>
            </a:r>
            <a:r>
              <a:rPr lang="en-US" sz="3000" dirty="0" err="1">
                <a:solidFill>
                  <a:srgbClr val="FFFFFF"/>
                </a:solidFill>
                <a:latin typeface="Public Sans" panose="020B0604020202020204" charset="0"/>
                <a:ea typeface="Public Sans Thin"/>
                <a:cs typeface="Public Sans Thin"/>
                <a:sym typeface="Public Sans Thin"/>
              </a:rPr>
              <a:t>Réserves</a:t>
            </a:r>
            <a:r>
              <a:rPr lang="en-US" sz="3000" dirty="0">
                <a:solidFill>
                  <a:srgbClr val="FFFFFF"/>
                </a:solidFill>
                <a:latin typeface="Public Sans" panose="020B0604020202020204" charset="0"/>
                <a:ea typeface="Public Sans Thin"/>
                <a:cs typeface="Public Sans Thin"/>
                <a:sym typeface="Public Sans Thin"/>
              </a:rPr>
              <a:t> de nickel + de 285 millions de </a:t>
            </a:r>
            <a:r>
              <a:rPr lang="en-US" sz="3000" dirty="0" err="1" smtClean="0">
                <a:solidFill>
                  <a:srgbClr val="FFFFFF"/>
                </a:solidFill>
                <a:latin typeface="Public Sans" panose="020B0604020202020204" charset="0"/>
                <a:ea typeface="Public Sans Thin"/>
                <a:cs typeface="Public Sans Thin"/>
                <a:sym typeface="Public Sans Thin"/>
              </a:rPr>
              <a:t>tonnes</a:t>
            </a:r>
            <a:r>
              <a:rPr lang="en-US" sz="3000" dirty="0" smtClean="0">
                <a:solidFill>
                  <a:srgbClr val="FFFFFF"/>
                </a:solidFill>
                <a:latin typeface="Public Sans" panose="020B0604020202020204" charset="0"/>
                <a:ea typeface="Public Sans Thin"/>
                <a:cs typeface="Public Sans Thin"/>
                <a:sym typeface="Public Sans Thin"/>
              </a:rPr>
              <a:t> (</a:t>
            </a:r>
            <a:r>
              <a:rPr lang="en-US" sz="3000" dirty="0" err="1" smtClean="0">
                <a:solidFill>
                  <a:srgbClr val="FFFFFF"/>
                </a:solidFill>
                <a:latin typeface="Public Sans" panose="020B0604020202020204" charset="0"/>
                <a:ea typeface="Public Sans Thin"/>
                <a:cs typeface="Public Sans Thin"/>
                <a:sym typeface="Public Sans Thin"/>
              </a:rPr>
              <a:t>soit</a:t>
            </a:r>
            <a:r>
              <a:rPr lang="en-US" sz="3000" dirty="0" smtClean="0">
                <a:solidFill>
                  <a:srgbClr val="FFFFFF"/>
                </a:solidFill>
                <a:latin typeface="Public Sans" panose="020B0604020202020204" charset="0"/>
                <a:ea typeface="Public Sans Thin"/>
                <a:cs typeface="Public Sans Thin"/>
                <a:sym typeface="Public Sans Thin"/>
              </a:rPr>
              <a:t> </a:t>
            </a:r>
            <a:r>
              <a:rPr lang="en-US" sz="3000" dirty="0">
                <a:solidFill>
                  <a:srgbClr val="FFFFFF"/>
                </a:solidFill>
                <a:latin typeface="Public Sans" panose="020B0604020202020204" charset="0"/>
                <a:ea typeface="Public Sans Thin"/>
                <a:cs typeface="Public Sans Thin"/>
                <a:sym typeface="Public Sans Thin"/>
              </a:rPr>
              <a:t>6% des reserves </a:t>
            </a:r>
            <a:r>
              <a:rPr lang="en-US" sz="3000" dirty="0" err="1">
                <a:solidFill>
                  <a:srgbClr val="FFFFFF"/>
                </a:solidFill>
                <a:latin typeface="Public Sans" panose="020B0604020202020204" charset="0"/>
                <a:ea typeface="Public Sans Thin"/>
                <a:cs typeface="Public Sans Thin"/>
                <a:sym typeface="Public Sans Thin"/>
              </a:rPr>
              <a:t>mondiales</a:t>
            </a:r>
            <a:r>
              <a:rPr lang="en-US" sz="3000" dirty="0">
                <a:solidFill>
                  <a:srgbClr val="FFFFFF"/>
                </a:solidFill>
                <a:latin typeface="Public Sans" panose="020B0604020202020204" charset="0"/>
                <a:ea typeface="Public Sans Thin"/>
                <a:cs typeface="Public Sans Thin"/>
                <a:sym typeface="Public Sans Thin"/>
              </a:rPr>
              <a:t>)</a:t>
            </a:r>
          </a:p>
          <a:p>
            <a:pPr marL="1347788" indent="-277813">
              <a:lnSpc>
                <a:spcPts val="3727"/>
              </a:lnSpc>
            </a:pPr>
            <a:r>
              <a:rPr lang="en-US" sz="3000" b="1" dirty="0">
                <a:solidFill>
                  <a:srgbClr val="FFFFFF"/>
                </a:solidFill>
                <a:latin typeface="Public Sans" panose="020B0604020202020204" charset="0"/>
                <a:ea typeface="Public Sans Bold"/>
                <a:cs typeface="Public Sans Bold"/>
                <a:sym typeface="Public Sans Thin"/>
              </a:rPr>
              <a:t> - </a:t>
            </a:r>
            <a:r>
              <a:rPr lang="en-US" sz="3000" dirty="0" err="1">
                <a:solidFill>
                  <a:srgbClr val="FFFFFF"/>
                </a:solidFill>
                <a:latin typeface="Public Sans" panose="020B0604020202020204" charset="0"/>
                <a:ea typeface="Public Sans Bold"/>
                <a:cs typeface="Public Sans Bold"/>
                <a:sym typeface="Public Sans Thin"/>
              </a:rPr>
              <a:t>terres</a:t>
            </a:r>
            <a:r>
              <a:rPr lang="en-US" sz="3000" dirty="0">
                <a:solidFill>
                  <a:srgbClr val="FFFFFF"/>
                </a:solidFill>
                <a:latin typeface="Public Sans" panose="020B0604020202020204" charset="0"/>
                <a:ea typeface="Public Sans Bold"/>
                <a:cs typeface="Public Sans Bold"/>
                <a:sym typeface="Public Sans Thin"/>
              </a:rPr>
              <a:t> </a:t>
            </a:r>
            <a:r>
              <a:rPr lang="en-US" sz="3000" dirty="0" err="1">
                <a:solidFill>
                  <a:srgbClr val="FFFFFF"/>
                </a:solidFill>
                <a:latin typeface="Public Sans" panose="020B0604020202020204" charset="0"/>
                <a:ea typeface="Public Sans Bold"/>
                <a:cs typeface="Public Sans Bold"/>
                <a:sym typeface="Public Sans Thin"/>
              </a:rPr>
              <a:t>rares</a:t>
            </a:r>
            <a:r>
              <a:rPr lang="en-US" sz="3000" dirty="0">
                <a:solidFill>
                  <a:srgbClr val="FFFFFF"/>
                </a:solidFill>
                <a:latin typeface="Public Sans" panose="020B0604020202020204" charset="0"/>
                <a:ea typeface="Public Sans Bold"/>
                <a:cs typeface="Public Sans Bold"/>
                <a:sym typeface="Public Sans Thin"/>
              </a:rPr>
              <a:t> </a:t>
            </a:r>
            <a:r>
              <a:rPr lang="en-US" sz="3000" dirty="0" err="1">
                <a:solidFill>
                  <a:srgbClr val="FFFFFF"/>
                </a:solidFill>
                <a:latin typeface="Public Sans" panose="020B0604020202020204" charset="0"/>
                <a:ea typeface="Public Sans Bold"/>
                <a:cs typeface="Public Sans Bold"/>
                <a:sym typeface="Public Sans Thin"/>
              </a:rPr>
              <a:t>abondantes</a:t>
            </a:r>
            <a:r>
              <a:rPr lang="en-US" sz="3000" dirty="0">
                <a:solidFill>
                  <a:srgbClr val="FFFFFF"/>
                </a:solidFill>
                <a:latin typeface="Public Sans" panose="020B0604020202020204" charset="0"/>
                <a:ea typeface="Public Sans Bold"/>
                <a:cs typeface="Public Sans Bold"/>
                <a:sym typeface="Public Sans Thin"/>
              </a:rPr>
              <a:t>, mines d’or, les </a:t>
            </a:r>
            <a:r>
              <a:rPr lang="en-US" sz="3000" dirty="0" err="1">
                <a:solidFill>
                  <a:srgbClr val="FFFFFF"/>
                </a:solidFill>
                <a:latin typeface="Public Sans" panose="020B0604020202020204" charset="0"/>
                <a:ea typeface="Public Sans Bold"/>
                <a:cs typeface="Public Sans Bold"/>
                <a:sym typeface="Public Sans Thin"/>
              </a:rPr>
              <a:t>minerais</a:t>
            </a:r>
            <a:r>
              <a:rPr lang="en-US" sz="3000" dirty="0">
                <a:solidFill>
                  <a:srgbClr val="FFFFFF"/>
                </a:solidFill>
                <a:latin typeface="Public Sans" panose="020B0604020202020204" charset="0"/>
                <a:ea typeface="Public Sans Bold"/>
                <a:cs typeface="Public Sans Bold"/>
                <a:sym typeface="Public Sans Thin"/>
              </a:rPr>
              <a:t> 3 T à savoir la </a:t>
            </a:r>
            <a:r>
              <a:rPr lang="en-US" sz="3000" dirty="0" err="1">
                <a:solidFill>
                  <a:srgbClr val="FFFFFF"/>
                </a:solidFill>
                <a:latin typeface="Public Sans" panose="020B0604020202020204" charset="0"/>
                <a:ea typeface="Public Sans Bold"/>
                <a:cs typeface="Public Sans Bold"/>
                <a:sym typeface="Public Sans Thin"/>
              </a:rPr>
              <a:t>castérite</a:t>
            </a:r>
            <a:r>
              <a:rPr lang="en-US" sz="3000" dirty="0">
                <a:solidFill>
                  <a:srgbClr val="FFFFFF"/>
                </a:solidFill>
                <a:latin typeface="Public Sans" panose="020B0604020202020204" charset="0"/>
                <a:ea typeface="Public Sans Bold"/>
                <a:cs typeface="Public Sans Bold"/>
                <a:sym typeface="Public Sans Thin"/>
              </a:rPr>
              <a:t>, la </a:t>
            </a:r>
            <a:r>
              <a:rPr lang="en-US" sz="3000" dirty="0" err="1">
                <a:solidFill>
                  <a:srgbClr val="FFFFFF"/>
                </a:solidFill>
                <a:latin typeface="Public Sans" panose="020B0604020202020204" charset="0"/>
                <a:ea typeface="Public Sans Bold"/>
                <a:cs typeface="Public Sans Bold"/>
                <a:sym typeface="Public Sans Thin"/>
              </a:rPr>
              <a:t>tantite</a:t>
            </a:r>
            <a:r>
              <a:rPr lang="en-US" sz="3000" dirty="0">
                <a:solidFill>
                  <a:srgbClr val="FFFFFF"/>
                </a:solidFill>
                <a:latin typeface="Public Sans" panose="020B0604020202020204" charset="0"/>
                <a:ea typeface="Public Sans Bold"/>
                <a:cs typeface="Public Sans Bold"/>
                <a:sym typeface="Public Sans Thin"/>
              </a:rPr>
              <a:t> et la wolframite</a:t>
            </a:r>
          </a:p>
        </p:txBody>
      </p:sp>
      <p:sp>
        <p:nvSpPr>
          <p:cNvPr id="5" name="TextBox 5"/>
          <p:cNvSpPr txBox="1"/>
          <p:nvPr/>
        </p:nvSpPr>
        <p:spPr>
          <a:xfrm>
            <a:off x="442074" y="770442"/>
            <a:ext cx="8774801" cy="2308324"/>
          </a:xfrm>
          <a:prstGeom prst="rect">
            <a:avLst/>
          </a:prstGeom>
        </p:spPr>
        <p:txBody>
          <a:bodyPr wrap="square" lIns="0" tIns="0" rIns="0" bIns="0" rtlCol="0" anchor="t">
            <a:spAutoFit/>
          </a:bodyPr>
          <a:lstStyle/>
          <a:p>
            <a:pPr algn="l">
              <a:lnSpc>
                <a:spcPts val="6000"/>
              </a:lnSpc>
            </a:pPr>
            <a:r>
              <a:rPr lang="en-US" sz="5500" dirty="0">
                <a:solidFill>
                  <a:srgbClr val="FFFFFF"/>
                </a:solidFill>
                <a:latin typeface="Public Sans"/>
                <a:ea typeface="Public Sans"/>
                <a:cs typeface="Public Sans"/>
                <a:sym typeface="Public Sans"/>
              </a:rPr>
              <a:t>2. </a:t>
            </a:r>
            <a:r>
              <a:rPr lang="en-US" sz="5500" dirty="0" err="1">
                <a:solidFill>
                  <a:srgbClr val="FFFFFF"/>
                </a:solidFill>
                <a:latin typeface="Public Sans"/>
                <a:ea typeface="Public Sans"/>
                <a:cs typeface="Public Sans"/>
                <a:sym typeface="Public Sans"/>
              </a:rPr>
              <a:t>Opportunités</a:t>
            </a:r>
            <a:r>
              <a:rPr lang="en-US" sz="5500" dirty="0">
                <a:solidFill>
                  <a:srgbClr val="FFFFFF"/>
                </a:solidFill>
                <a:latin typeface="Public Sans"/>
                <a:ea typeface="Public Sans"/>
                <a:cs typeface="Public Sans"/>
                <a:sym typeface="Public Sans"/>
              </a:rPr>
              <a:t> pour le </a:t>
            </a:r>
            <a:r>
              <a:rPr lang="en-US" sz="5500" dirty="0" err="1">
                <a:solidFill>
                  <a:srgbClr val="FFFFFF"/>
                </a:solidFill>
                <a:latin typeface="Public Sans"/>
                <a:ea typeface="Public Sans"/>
                <a:cs typeface="Public Sans"/>
                <a:sym typeface="Public Sans"/>
              </a:rPr>
              <a:t>secteur</a:t>
            </a:r>
            <a:r>
              <a:rPr lang="en-US" sz="5500" dirty="0">
                <a:solidFill>
                  <a:srgbClr val="FFFFFF"/>
                </a:solidFill>
                <a:latin typeface="Public Sans"/>
                <a:ea typeface="Public Sans"/>
                <a:cs typeface="Public Sans"/>
                <a:sym typeface="Public Sans"/>
              </a:rPr>
              <a:t> </a:t>
            </a:r>
            <a:r>
              <a:rPr lang="en-US" sz="5500" dirty="0" err="1">
                <a:solidFill>
                  <a:srgbClr val="FFFFFF"/>
                </a:solidFill>
                <a:latin typeface="Public Sans"/>
                <a:ea typeface="Public Sans"/>
                <a:cs typeface="Public Sans"/>
                <a:sym typeface="Public Sans"/>
              </a:rPr>
              <a:t>privé</a:t>
            </a:r>
            <a:r>
              <a:rPr lang="en-US" sz="5500" dirty="0">
                <a:solidFill>
                  <a:srgbClr val="FFFFFF"/>
                </a:solidFill>
                <a:latin typeface="Public Sans"/>
                <a:ea typeface="Public Sans"/>
                <a:cs typeface="Public Sans"/>
                <a:sym typeface="Public Sans"/>
              </a:rPr>
              <a:t>: </a:t>
            </a:r>
            <a:r>
              <a:rPr lang="en-US" sz="5500" dirty="0" err="1" smtClean="0">
                <a:solidFill>
                  <a:srgbClr val="FFFFFF"/>
                </a:solidFill>
                <a:latin typeface="Public Sans"/>
                <a:ea typeface="Public Sans"/>
                <a:cs typeface="Public Sans"/>
                <a:sym typeface="Public Sans"/>
              </a:rPr>
              <a:t>éléments</a:t>
            </a:r>
            <a:r>
              <a:rPr lang="en-US" sz="5500" dirty="0" smtClean="0">
                <a:solidFill>
                  <a:srgbClr val="FFFFFF"/>
                </a:solidFill>
                <a:latin typeface="Public Sans"/>
                <a:ea typeface="Public Sans"/>
                <a:cs typeface="Public Sans"/>
                <a:sym typeface="Public Sans"/>
              </a:rPr>
              <a:t> </a:t>
            </a:r>
            <a:r>
              <a:rPr lang="en-US" sz="5500" dirty="0" err="1">
                <a:solidFill>
                  <a:srgbClr val="FFFFFF"/>
                </a:solidFill>
                <a:latin typeface="Public Sans"/>
                <a:ea typeface="Public Sans"/>
                <a:cs typeface="Public Sans"/>
                <a:sym typeface="Public Sans"/>
              </a:rPr>
              <a:t>clés</a:t>
            </a:r>
            <a:endParaRPr lang="en-US" sz="5500" dirty="0">
              <a:solidFill>
                <a:srgbClr val="FFFFFF"/>
              </a:solidFill>
              <a:latin typeface="Public Sans"/>
              <a:ea typeface="Public Sans"/>
              <a:cs typeface="Public Sans"/>
              <a:sym typeface="Public Sans"/>
            </a:endParaRPr>
          </a:p>
        </p:txBody>
      </p:sp>
      <p:sp>
        <p:nvSpPr>
          <p:cNvPr id="6" name="ZoneTexte 5">
            <a:extLst>
              <a:ext uri="{FF2B5EF4-FFF2-40B4-BE49-F238E27FC236}">
                <a16:creationId xmlns:a16="http://schemas.microsoft.com/office/drawing/2014/main" id="{4F907142-AA6F-20A5-AB70-F30B6B39BB0A}"/>
              </a:ext>
            </a:extLst>
          </p:cNvPr>
          <p:cNvSpPr txBox="1"/>
          <p:nvPr/>
        </p:nvSpPr>
        <p:spPr>
          <a:xfrm>
            <a:off x="9829800" y="2857500"/>
            <a:ext cx="7921046" cy="5940088"/>
          </a:xfrm>
          <a:prstGeom prst="rect">
            <a:avLst/>
          </a:prstGeom>
          <a:noFill/>
        </p:spPr>
        <p:txBody>
          <a:bodyPr wrap="square" rtlCol="0">
            <a:spAutoFit/>
          </a:bodyPr>
          <a:lstStyle/>
          <a:p>
            <a:r>
              <a:rPr lang="fr-FR" sz="4000" b="1" dirty="0">
                <a:solidFill>
                  <a:srgbClr val="0795AE"/>
                </a:solidFill>
                <a:latin typeface="Public Sans" panose="020B0604020202020204" charset="0"/>
              </a:rPr>
              <a:t>2. Ressources humaines</a:t>
            </a:r>
          </a:p>
          <a:p>
            <a:endParaRPr lang="fr-FR" sz="4000" b="1" dirty="0">
              <a:solidFill>
                <a:srgbClr val="0795AE"/>
              </a:solidFill>
              <a:latin typeface="Public Sans" panose="020B0604020202020204" charset="0"/>
            </a:endParaRPr>
          </a:p>
          <a:p>
            <a:pPr marL="457200" indent="-457200">
              <a:buFont typeface="Arial" panose="020B0604020202020204" pitchFamily="34" charset="0"/>
              <a:buChar char="•"/>
            </a:pPr>
            <a:r>
              <a:rPr lang="fr-FR" sz="3000" dirty="0">
                <a:solidFill>
                  <a:srgbClr val="0795AE"/>
                </a:solidFill>
                <a:latin typeface="Public Sans" panose="020B0604020202020204" charset="0"/>
              </a:rPr>
              <a:t>Disponibilité d’une main-d’œuvre jeune avec 70% de la population </a:t>
            </a:r>
            <a:r>
              <a:rPr lang="fr-FR" sz="3000" dirty="0" smtClean="0">
                <a:solidFill>
                  <a:srgbClr val="0795AE"/>
                </a:solidFill>
                <a:latin typeface="Public Sans" panose="020B0604020202020204" charset="0"/>
              </a:rPr>
              <a:t>de </a:t>
            </a:r>
            <a:r>
              <a:rPr lang="fr-FR" sz="3000" dirty="0">
                <a:solidFill>
                  <a:srgbClr val="0795AE"/>
                </a:solidFill>
                <a:latin typeface="Public Sans" panose="020B0604020202020204" charset="0"/>
              </a:rPr>
              <a:t>moins de 35 ans</a:t>
            </a:r>
          </a:p>
          <a:p>
            <a:pPr marL="457200" indent="-457200">
              <a:buFont typeface="Arial" panose="020B0604020202020204" pitchFamily="34" charset="0"/>
              <a:buChar char="•"/>
            </a:pPr>
            <a:endParaRPr lang="fr-FR" sz="3000" dirty="0">
              <a:solidFill>
                <a:srgbClr val="0795AE"/>
              </a:solidFill>
              <a:latin typeface="Public Sans" panose="020B0604020202020204" charset="0"/>
            </a:endParaRPr>
          </a:p>
          <a:p>
            <a:pPr marL="457200" indent="-457200">
              <a:buFont typeface="Arial" panose="020B0604020202020204" pitchFamily="34" charset="0"/>
              <a:buChar char="•"/>
            </a:pPr>
            <a:r>
              <a:rPr lang="fr-FR" sz="3000" dirty="0">
                <a:solidFill>
                  <a:srgbClr val="0795AE"/>
                </a:solidFill>
                <a:latin typeface="Public Sans" panose="020B0604020202020204" charset="0"/>
              </a:rPr>
              <a:t>Main d’œuvre moins chère dans la région</a:t>
            </a:r>
          </a:p>
          <a:p>
            <a:pPr marL="457200" indent="-457200">
              <a:buFont typeface="Arial" panose="020B0604020202020204" pitchFamily="34" charset="0"/>
              <a:buChar char="•"/>
            </a:pPr>
            <a:endParaRPr lang="fr-FR" sz="3000" dirty="0">
              <a:solidFill>
                <a:srgbClr val="0795AE"/>
              </a:solidFill>
              <a:latin typeface="Public Sans" panose="020B0604020202020204" charset="0"/>
            </a:endParaRPr>
          </a:p>
          <a:p>
            <a:pPr marL="457200" indent="-457200">
              <a:buFont typeface="Arial" panose="020B0604020202020204" pitchFamily="34" charset="0"/>
              <a:buChar char="•"/>
            </a:pPr>
            <a:r>
              <a:rPr lang="fr-FR" sz="3000" dirty="0">
                <a:solidFill>
                  <a:srgbClr val="0795AE"/>
                </a:solidFill>
                <a:latin typeface="Public Sans" panose="020B0604020202020204" charset="0"/>
              </a:rPr>
              <a:t>Possibilités de construire des écoles privées techniques d’excellence sur mesure dans les domaines recherchés par les industries </a:t>
            </a:r>
            <a:endParaRPr lang="LID4096" sz="3000" dirty="0">
              <a:solidFill>
                <a:srgbClr val="0795AE"/>
              </a:solidFill>
              <a:latin typeface="Public Sans" panose="020B06040202020202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8915400" y="0"/>
            <a:ext cx="9377362" cy="10287000"/>
          </a:xfrm>
          <a:prstGeom prst="rect">
            <a:avLst/>
          </a:prstGeom>
          <a:gradFill rotWithShape="1">
            <a:gsLst>
              <a:gs pos="0">
                <a:srgbClr val="0097B2">
                  <a:alpha val="100000"/>
                </a:srgbClr>
              </a:gs>
              <a:gs pos="100000">
                <a:srgbClr val="7ED957">
                  <a:alpha val="100000"/>
                </a:srgbClr>
              </a:gs>
            </a:gsLst>
            <a:lin ang="0"/>
          </a:gradFill>
        </p:spPr>
      </p:sp>
      <p:sp>
        <p:nvSpPr>
          <p:cNvPr id="4" name="TextBox 4"/>
          <p:cNvSpPr txBox="1"/>
          <p:nvPr/>
        </p:nvSpPr>
        <p:spPr>
          <a:xfrm>
            <a:off x="370028" y="495300"/>
            <a:ext cx="8116116" cy="1925399"/>
          </a:xfrm>
          <a:prstGeom prst="rect">
            <a:avLst/>
          </a:prstGeom>
        </p:spPr>
        <p:txBody>
          <a:bodyPr wrap="square" lIns="0" tIns="0" rIns="0" bIns="0" rtlCol="0" anchor="t">
            <a:spAutoFit/>
          </a:bodyPr>
          <a:lstStyle/>
          <a:p>
            <a:pPr algn="l">
              <a:lnSpc>
                <a:spcPts val="5000"/>
              </a:lnSpc>
              <a:spcBef>
                <a:spcPct val="0"/>
              </a:spcBef>
            </a:pPr>
            <a:r>
              <a:rPr lang="en-US" sz="5500" dirty="0" smtClean="0">
                <a:solidFill>
                  <a:srgbClr val="0795AE"/>
                </a:solidFill>
                <a:latin typeface="Public Sans"/>
                <a:ea typeface="Public Sans"/>
                <a:cs typeface="Public Sans"/>
                <a:sym typeface="Public Sans"/>
              </a:rPr>
              <a:t>2. </a:t>
            </a:r>
            <a:r>
              <a:rPr lang="en-US" sz="5500" dirty="0" err="1" smtClean="0">
                <a:solidFill>
                  <a:srgbClr val="0795AE"/>
                </a:solidFill>
                <a:latin typeface="Public Sans"/>
                <a:ea typeface="Public Sans"/>
                <a:cs typeface="Public Sans"/>
                <a:sym typeface="Public Sans"/>
              </a:rPr>
              <a:t>Opportunités</a:t>
            </a:r>
            <a:r>
              <a:rPr lang="en-US" sz="5500" dirty="0" smtClean="0">
                <a:solidFill>
                  <a:srgbClr val="0795AE"/>
                </a:solidFill>
                <a:latin typeface="Public Sans"/>
                <a:ea typeface="Public Sans"/>
                <a:cs typeface="Public Sans"/>
                <a:sym typeface="Public Sans"/>
              </a:rPr>
              <a:t> du </a:t>
            </a:r>
            <a:r>
              <a:rPr lang="en-US" sz="5500" dirty="0" err="1">
                <a:solidFill>
                  <a:srgbClr val="0795AE"/>
                </a:solidFill>
                <a:latin typeface="Public Sans"/>
                <a:ea typeface="Public Sans"/>
                <a:cs typeface="Public Sans"/>
                <a:sym typeface="Public Sans"/>
              </a:rPr>
              <a:t>s</a:t>
            </a:r>
            <a:r>
              <a:rPr lang="en-US" sz="5500" dirty="0" err="1" smtClean="0">
                <a:solidFill>
                  <a:srgbClr val="0795AE"/>
                </a:solidFill>
                <a:latin typeface="Public Sans"/>
                <a:ea typeface="Public Sans"/>
                <a:cs typeface="Public Sans"/>
                <a:sym typeface="Public Sans"/>
              </a:rPr>
              <a:t>ecteur</a:t>
            </a:r>
            <a:r>
              <a:rPr lang="en-US" sz="5500" dirty="0" smtClean="0">
                <a:solidFill>
                  <a:srgbClr val="0795AE"/>
                </a:solidFill>
                <a:latin typeface="Public Sans"/>
                <a:ea typeface="Public Sans"/>
                <a:cs typeface="Public Sans"/>
                <a:sym typeface="Public Sans"/>
              </a:rPr>
              <a:t> </a:t>
            </a:r>
            <a:r>
              <a:rPr lang="en-US" sz="5500" dirty="0" err="1" smtClean="0">
                <a:solidFill>
                  <a:srgbClr val="0795AE"/>
                </a:solidFill>
                <a:latin typeface="Public Sans"/>
                <a:ea typeface="Public Sans"/>
                <a:cs typeface="Public Sans"/>
                <a:sym typeface="Public Sans"/>
              </a:rPr>
              <a:t>privé</a:t>
            </a:r>
            <a:r>
              <a:rPr lang="en-US" sz="5500" dirty="0" smtClean="0">
                <a:solidFill>
                  <a:srgbClr val="0795AE"/>
                </a:solidFill>
                <a:latin typeface="Public Sans"/>
                <a:ea typeface="Public Sans"/>
                <a:cs typeface="Public Sans"/>
                <a:sym typeface="Public Sans"/>
              </a:rPr>
              <a:t>:</a:t>
            </a:r>
            <a:r>
              <a:rPr lang="en-US" sz="5500" dirty="0" smtClean="0">
                <a:solidFill>
                  <a:srgbClr val="FFFFFF"/>
                </a:solidFill>
                <a:latin typeface="Public Sans"/>
                <a:ea typeface="Public Sans"/>
                <a:cs typeface="Public Sans"/>
                <a:sym typeface="Public Sans"/>
              </a:rPr>
              <a:t> </a:t>
            </a:r>
            <a:r>
              <a:rPr lang="en-US" sz="5500" dirty="0" err="1" smtClean="0">
                <a:solidFill>
                  <a:srgbClr val="0795AE"/>
                </a:solidFill>
                <a:latin typeface="Public Sans"/>
                <a:ea typeface="Public Sans"/>
                <a:cs typeface="Public Sans"/>
                <a:sym typeface="Public Sans"/>
              </a:rPr>
              <a:t>éléments</a:t>
            </a:r>
            <a:r>
              <a:rPr lang="en-US" sz="5500" dirty="0" smtClean="0">
                <a:solidFill>
                  <a:srgbClr val="0795AE"/>
                </a:solidFill>
                <a:latin typeface="Public Sans"/>
                <a:ea typeface="Public Sans"/>
                <a:cs typeface="Public Sans"/>
                <a:sym typeface="Public Sans"/>
              </a:rPr>
              <a:t> </a:t>
            </a:r>
            <a:r>
              <a:rPr lang="en-US" sz="5500" dirty="0" err="1" smtClean="0">
                <a:solidFill>
                  <a:srgbClr val="0795AE"/>
                </a:solidFill>
                <a:latin typeface="Public Sans"/>
                <a:ea typeface="Public Sans"/>
                <a:cs typeface="Public Sans"/>
                <a:sym typeface="Public Sans"/>
              </a:rPr>
              <a:t>clés</a:t>
            </a:r>
            <a:r>
              <a:rPr lang="en-US" sz="5500" dirty="0" smtClean="0">
                <a:solidFill>
                  <a:srgbClr val="0795AE"/>
                </a:solidFill>
                <a:latin typeface="Public Sans"/>
                <a:ea typeface="Public Sans"/>
                <a:cs typeface="Public Sans"/>
                <a:sym typeface="Public Sans"/>
              </a:rPr>
              <a:t> </a:t>
            </a:r>
            <a:r>
              <a:rPr lang="en-US" sz="2400" dirty="0" smtClean="0">
                <a:solidFill>
                  <a:srgbClr val="0795AE"/>
                </a:solidFill>
                <a:latin typeface="Public Sans Bold"/>
                <a:ea typeface="Public Sans Bold"/>
                <a:cs typeface="Public Sans Bold"/>
                <a:sym typeface="Public Sans Bold"/>
              </a:rPr>
              <a:t>(suite)</a:t>
            </a:r>
            <a:endParaRPr lang="en-US" sz="5000" dirty="0">
              <a:solidFill>
                <a:srgbClr val="0795AE"/>
              </a:solidFill>
              <a:latin typeface="Public Sans Bold"/>
              <a:ea typeface="Public Sans Bold"/>
              <a:cs typeface="Public Sans Bold"/>
              <a:sym typeface="Public Sans Bold"/>
            </a:endParaRPr>
          </a:p>
        </p:txBody>
      </p:sp>
      <p:sp>
        <p:nvSpPr>
          <p:cNvPr id="6" name="TextBox 6"/>
          <p:cNvSpPr txBox="1"/>
          <p:nvPr/>
        </p:nvSpPr>
        <p:spPr>
          <a:xfrm>
            <a:off x="9144000" y="2552700"/>
            <a:ext cx="8200828" cy="3354829"/>
          </a:xfrm>
          <a:prstGeom prst="rect">
            <a:avLst/>
          </a:prstGeom>
        </p:spPr>
        <p:txBody>
          <a:bodyPr wrap="square" lIns="0" tIns="0" rIns="0" bIns="0" rtlCol="0" anchor="t">
            <a:spAutoFit/>
          </a:bodyPr>
          <a:lstStyle/>
          <a:p>
            <a:pPr algn="l">
              <a:lnSpc>
                <a:spcPts val="5448"/>
              </a:lnSpc>
            </a:pPr>
            <a:r>
              <a:rPr lang="en-US" sz="3500" b="1" dirty="0">
                <a:solidFill>
                  <a:schemeClr val="bg1"/>
                </a:solidFill>
                <a:latin typeface="Public Sans Bold"/>
                <a:ea typeface="Public Sans Bold"/>
                <a:cs typeface="Public Sans Bold"/>
                <a:sym typeface="Public Sans Bold"/>
              </a:rPr>
              <a:t>4. </a:t>
            </a:r>
            <a:r>
              <a:rPr lang="en-US" sz="3500" b="1" dirty="0" err="1">
                <a:solidFill>
                  <a:schemeClr val="bg1"/>
                </a:solidFill>
                <a:latin typeface="Public Sans Bold"/>
                <a:ea typeface="Public Sans Bold"/>
                <a:cs typeface="Public Sans Bold"/>
                <a:sym typeface="Public Sans Bold"/>
              </a:rPr>
              <a:t>Développement</a:t>
            </a:r>
            <a:r>
              <a:rPr lang="en-US" sz="3500" b="1" dirty="0">
                <a:solidFill>
                  <a:schemeClr val="bg1"/>
                </a:solidFill>
                <a:latin typeface="Public Sans Bold"/>
                <a:ea typeface="Public Sans Bold"/>
                <a:cs typeface="Public Sans Bold"/>
                <a:sym typeface="Public Sans Bold"/>
              </a:rPr>
              <a:t> des infrastructures</a:t>
            </a:r>
          </a:p>
          <a:p>
            <a:pPr algn="l">
              <a:lnSpc>
                <a:spcPts val="5448"/>
              </a:lnSpc>
            </a:pPr>
            <a:endParaRPr lang="en-US" sz="3500" b="1" dirty="0">
              <a:solidFill>
                <a:schemeClr val="bg1"/>
              </a:solidFill>
              <a:latin typeface="Public Sans Bold"/>
              <a:ea typeface="Public Sans Bold"/>
              <a:cs typeface="Public Sans Bold"/>
              <a:sym typeface="Public Sans Bold"/>
            </a:endParaRPr>
          </a:p>
          <a:p>
            <a:pPr marL="759459" lvl="1" indent="-457200">
              <a:lnSpc>
                <a:spcPts val="3919"/>
              </a:lnSpc>
              <a:buFont typeface="Arial" panose="020B0604020202020204" pitchFamily="34" charset="0"/>
              <a:buChar char="•"/>
            </a:pPr>
            <a:r>
              <a:rPr lang="en-US" sz="3200" dirty="0" err="1">
                <a:solidFill>
                  <a:schemeClr val="bg1"/>
                </a:solidFill>
                <a:latin typeface="Public Sans" panose="020B0604020202020204" charset="0"/>
                <a:ea typeface="Public Sans"/>
                <a:cs typeface="Public Sans"/>
                <a:sym typeface="Public Sans"/>
              </a:rPr>
              <a:t>Projet</a:t>
            </a:r>
            <a:r>
              <a:rPr lang="en-US" sz="3200" dirty="0">
                <a:solidFill>
                  <a:schemeClr val="bg1"/>
                </a:solidFill>
                <a:latin typeface="Public Sans" panose="020B0604020202020204" charset="0"/>
                <a:ea typeface="Public Sans"/>
                <a:cs typeface="Public Sans"/>
                <a:sym typeface="Public Sans"/>
              </a:rPr>
              <a:t> de chemin de fer </a:t>
            </a:r>
            <a:r>
              <a:rPr lang="en-US" sz="3200" dirty="0" err="1">
                <a:solidFill>
                  <a:schemeClr val="bg1"/>
                </a:solidFill>
                <a:latin typeface="Public Sans" panose="020B0604020202020204" charset="0"/>
                <a:ea typeface="Public Sans"/>
                <a:cs typeface="Public Sans"/>
                <a:sym typeface="Public Sans"/>
              </a:rPr>
              <a:t>Uvinza</a:t>
            </a:r>
            <a:r>
              <a:rPr lang="en-US" sz="3200" dirty="0">
                <a:solidFill>
                  <a:schemeClr val="bg1"/>
                </a:solidFill>
                <a:latin typeface="Public Sans" panose="020B0604020202020204" charset="0"/>
                <a:ea typeface="Public Sans"/>
                <a:cs typeface="Public Sans"/>
                <a:sym typeface="Public Sans"/>
              </a:rPr>
              <a:t>-</a:t>
            </a:r>
            <a:r>
              <a:rPr lang="en-US" sz="3200" dirty="0" err="1">
                <a:solidFill>
                  <a:schemeClr val="bg1"/>
                </a:solidFill>
                <a:latin typeface="Public Sans" panose="020B0604020202020204" charset="0"/>
                <a:ea typeface="Public Sans"/>
                <a:cs typeface="Public Sans"/>
                <a:sym typeface="Public Sans"/>
              </a:rPr>
              <a:t>Musongati</a:t>
            </a:r>
            <a:r>
              <a:rPr lang="en-US" sz="3200" dirty="0">
                <a:solidFill>
                  <a:schemeClr val="bg1"/>
                </a:solidFill>
                <a:latin typeface="Public Sans" panose="020B0604020202020204" charset="0"/>
                <a:ea typeface="Public Sans"/>
                <a:cs typeface="Public Sans"/>
                <a:sym typeface="Public Sans"/>
              </a:rPr>
              <a:t>-Gitega-Bujumbura-</a:t>
            </a:r>
            <a:r>
              <a:rPr lang="en-US" sz="3200" dirty="0" err="1">
                <a:solidFill>
                  <a:schemeClr val="bg1"/>
                </a:solidFill>
                <a:latin typeface="Public Sans" panose="020B0604020202020204" charset="0"/>
                <a:ea typeface="Public Sans"/>
                <a:cs typeface="Public Sans"/>
                <a:sym typeface="Public Sans"/>
              </a:rPr>
              <a:t>Uvira</a:t>
            </a:r>
            <a:r>
              <a:rPr lang="en-US" sz="3200" dirty="0">
                <a:solidFill>
                  <a:schemeClr val="bg1"/>
                </a:solidFill>
                <a:latin typeface="Public Sans" panose="020B0604020202020204" charset="0"/>
                <a:ea typeface="Public Sans"/>
                <a:cs typeface="Public Sans"/>
                <a:sym typeface="Public Sans"/>
              </a:rPr>
              <a:t>-</a:t>
            </a:r>
            <a:r>
              <a:rPr lang="en-US" sz="3200" dirty="0" err="1">
                <a:solidFill>
                  <a:schemeClr val="bg1"/>
                </a:solidFill>
                <a:latin typeface="Public Sans" panose="020B0604020202020204" charset="0"/>
                <a:ea typeface="Public Sans"/>
                <a:cs typeface="Public Sans"/>
                <a:sym typeface="Public Sans"/>
              </a:rPr>
              <a:t>Kindu</a:t>
            </a:r>
            <a:r>
              <a:rPr lang="en-US" sz="3200" dirty="0">
                <a:solidFill>
                  <a:schemeClr val="bg1"/>
                </a:solidFill>
                <a:latin typeface="Public Sans" panose="020B0604020202020204" charset="0"/>
                <a:ea typeface="Public Sans"/>
                <a:cs typeface="Public Sans"/>
                <a:sym typeface="Public Sans"/>
              </a:rPr>
              <a:t> (vital pour exploitation de nickel </a:t>
            </a:r>
            <a:r>
              <a:rPr lang="en-US" sz="3200" dirty="0" err="1">
                <a:solidFill>
                  <a:schemeClr val="bg1"/>
                </a:solidFill>
                <a:latin typeface="Public Sans" panose="020B0604020202020204" charset="0"/>
                <a:ea typeface="Public Sans"/>
                <a:cs typeface="Public Sans"/>
                <a:sym typeface="Public Sans"/>
              </a:rPr>
              <a:t>burundais</a:t>
            </a:r>
            <a:r>
              <a:rPr lang="en-US" sz="3200" dirty="0">
                <a:solidFill>
                  <a:schemeClr val="bg1"/>
                </a:solidFill>
                <a:latin typeface="Public Sans" panose="020B0604020202020204" charset="0"/>
                <a:ea typeface="Public Sans"/>
                <a:cs typeface="Public Sans"/>
                <a:sym typeface="Public Sans"/>
              </a:rPr>
              <a:t>)…</a:t>
            </a:r>
          </a:p>
        </p:txBody>
      </p:sp>
      <p:sp>
        <p:nvSpPr>
          <p:cNvPr id="7" name="TextBox 4"/>
          <p:cNvSpPr txBox="1"/>
          <p:nvPr/>
        </p:nvSpPr>
        <p:spPr>
          <a:xfrm>
            <a:off x="612131" y="3343744"/>
            <a:ext cx="7874013" cy="2752100"/>
          </a:xfrm>
          <a:prstGeom prst="rect">
            <a:avLst/>
          </a:prstGeom>
        </p:spPr>
        <p:txBody>
          <a:bodyPr wrap="square" lIns="0" tIns="0" rIns="0" bIns="0" rtlCol="0" anchor="t">
            <a:spAutoFit/>
          </a:bodyPr>
          <a:lstStyle/>
          <a:p>
            <a:pPr algn="l">
              <a:lnSpc>
                <a:spcPts val="4992"/>
              </a:lnSpc>
            </a:pPr>
            <a:r>
              <a:rPr lang="en-US" sz="3566" b="1" dirty="0">
                <a:solidFill>
                  <a:srgbClr val="0795AE"/>
                </a:solidFill>
                <a:latin typeface="Public Sans" panose="020B0604020202020204" charset="0"/>
                <a:ea typeface="Public Sans Bold"/>
                <a:cs typeface="Public Sans Bold"/>
                <a:sym typeface="Public Sans Bold"/>
              </a:rPr>
              <a:t>3. Industries de transformation</a:t>
            </a:r>
          </a:p>
          <a:p>
            <a:pPr algn="l">
              <a:lnSpc>
                <a:spcPts val="4992"/>
              </a:lnSpc>
            </a:pPr>
            <a:endParaRPr lang="en-US" sz="3566" b="1" dirty="0">
              <a:solidFill>
                <a:srgbClr val="0795AE"/>
              </a:solidFill>
              <a:latin typeface="Public Sans" panose="020B0604020202020204" charset="0"/>
              <a:ea typeface="Public Sans Bold"/>
              <a:cs typeface="Public Sans Bold"/>
              <a:sym typeface="Public Sans Bold"/>
            </a:endParaRPr>
          </a:p>
          <a:p>
            <a:pPr marL="759459" lvl="1" indent="-457200" algn="l">
              <a:lnSpc>
                <a:spcPts val="3919"/>
              </a:lnSpc>
              <a:buFont typeface="Arial" panose="020B0604020202020204" pitchFamily="34" charset="0"/>
              <a:buChar char="•"/>
            </a:pPr>
            <a:r>
              <a:rPr lang="en-US" sz="3200" dirty="0">
                <a:solidFill>
                  <a:srgbClr val="0795AE"/>
                </a:solidFill>
                <a:latin typeface="Public Sans" panose="020B0604020202020204" charset="0"/>
                <a:ea typeface="Public Sans"/>
                <a:cs typeface="Public Sans"/>
                <a:sym typeface="Public Sans Bold"/>
              </a:rPr>
              <a:t>Construction </a:t>
            </a:r>
            <a:r>
              <a:rPr lang="en-US" sz="3200" dirty="0" err="1">
                <a:solidFill>
                  <a:srgbClr val="0795AE"/>
                </a:solidFill>
                <a:latin typeface="Public Sans"/>
                <a:ea typeface="Public Sans"/>
                <a:cs typeface="Public Sans"/>
                <a:sym typeface="Public Sans"/>
              </a:rPr>
              <a:t>d’usines</a:t>
            </a:r>
            <a:r>
              <a:rPr lang="en-US" sz="3200" dirty="0">
                <a:solidFill>
                  <a:srgbClr val="0795AE"/>
                </a:solidFill>
                <a:latin typeface="Public Sans"/>
                <a:ea typeface="Public Sans"/>
                <a:cs typeface="Public Sans"/>
                <a:sym typeface="Public Sans"/>
              </a:rPr>
              <a:t> de transformations des matières premières locales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7B2">
                <a:alpha val="100000"/>
              </a:srgbClr>
            </a:gs>
            <a:gs pos="100000">
              <a:srgbClr val="7ED957">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a:off x="9013033" y="0"/>
            <a:ext cx="9274968" cy="10287000"/>
          </a:xfrm>
          <a:prstGeom prst="rect">
            <a:avLst/>
          </a:prstGeom>
          <a:solidFill>
            <a:srgbClr val="FFFFFF"/>
          </a:solidFill>
        </p:spPr>
        <p:txBody>
          <a:bodyPr/>
          <a:lstStyle/>
          <a:p>
            <a:endParaRPr lang="LID4096" dirty="0"/>
          </a:p>
        </p:txBody>
      </p:sp>
      <p:sp>
        <p:nvSpPr>
          <p:cNvPr id="3" name="TextBox 3"/>
          <p:cNvSpPr txBox="1"/>
          <p:nvPr/>
        </p:nvSpPr>
        <p:spPr>
          <a:xfrm>
            <a:off x="531915" y="419100"/>
            <a:ext cx="8382001" cy="1282402"/>
          </a:xfrm>
          <a:prstGeom prst="rect">
            <a:avLst/>
          </a:prstGeom>
        </p:spPr>
        <p:txBody>
          <a:bodyPr wrap="square" lIns="0" tIns="0" rIns="0" bIns="0" rtlCol="0" anchor="t">
            <a:spAutoFit/>
          </a:bodyPr>
          <a:lstStyle/>
          <a:p>
            <a:pPr algn="l">
              <a:lnSpc>
                <a:spcPts val="5000"/>
              </a:lnSpc>
            </a:pPr>
            <a:r>
              <a:rPr lang="en-US" sz="5500" dirty="0" err="1">
                <a:solidFill>
                  <a:srgbClr val="FFFFFF"/>
                </a:solidFill>
                <a:latin typeface="Public Sans"/>
                <a:ea typeface="Public Sans"/>
                <a:cs typeface="Public Sans"/>
                <a:sym typeface="Public Sans"/>
              </a:rPr>
              <a:t>Opportunités</a:t>
            </a:r>
            <a:r>
              <a:rPr lang="en-US" sz="5500" dirty="0">
                <a:solidFill>
                  <a:srgbClr val="FFFFFF"/>
                </a:solidFill>
                <a:latin typeface="Public Sans"/>
                <a:ea typeface="Public Sans"/>
                <a:cs typeface="Public Sans"/>
                <a:sym typeface="Public Sans"/>
              </a:rPr>
              <a:t> du </a:t>
            </a:r>
            <a:r>
              <a:rPr lang="en-US" sz="5500" dirty="0" err="1">
                <a:solidFill>
                  <a:srgbClr val="FFFFFF"/>
                </a:solidFill>
                <a:latin typeface="Public Sans"/>
                <a:ea typeface="Public Sans"/>
                <a:cs typeface="Public Sans"/>
                <a:sym typeface="Public Sans"/>
              </a:rPr>
              <a:t>Secteur</a:t>
            </a:r>
            <a:r>
              <a:rPr lang="en-US" sz="5500" dirty="0">
                <a:solidFill>
                  <a:srgbClr val="FFFFFF"/>
                </a:solidFill>
                <a:latin typeface="Public Sans"/>
                <a:ea typeface="Public Sans"/>
                <a:cs typeface="Public Sans"/>
                <a:sym typeface="Public Sans"/>
              </a:rPr>
              <a:t> </a:t>
            </a:r>
            <a:r>
              <a:rPr lang="en-US" sz="5500" dirty="0" err="1">
                <a:solidFill>
                  <a:srgbClr val="FFFFFF"/>
                </a:solidFill>
                <a:latin typeface="Public Sans"/>
                <a:ea typeface="Public Sans"/>
                <a:cs typeface="Public Sans"/>
                <a:sym typeface="Public Sans"/>
              </a:rPr>
              <a:t>privé</a:t>
            </a:r>
            <a:r>
              <a:rPr lang="en-US" sz="5500" dirty="0">
                <a:solidFill>
                  <a:srgbClr val="FFFFFF"/>
                </a:solidFill>
                <a:latin typeface="Public Sans"/>
                <a:ea typeface="Public Sans"/>
                <a:cs typeface="Public Sans"/>
                <a:sym typeface="Public Sans"/>
              </a:rPr>
              <a:t>: </a:t>
            </a:r>
            <a:r>
              <a:rPr lang="en-US" sz="5500" dirty="0" err="1">
                <a:solidFill>
                  <a:srgbClr val="FFFFFF"/>
                </a:solidFill>
                <a:latin typeface="Public Sans"/>
                <a:ea typeface="Public Sans"/>
                <a:cs typeface="Public Sans"/>
                <a:sym typeface="Public Sans"/>
              </a:rPr>
              <a:t>éléments</a:t>
            </a:r>
            <a:r>
              <a:rPr lang="en-US" sz="5500" dirty="0">
                <a:solidFill>
                  <a:srgbClr val="FFFFFF"/>
                </a:solidFill>
                <a:latin typeface="Public Sans"/>
                <a:ea typeface="Public Sans"/>
                <a:cs typeface="Public Sans"/>
                <a:sym typeface="Public Sans"/>
              </a:rPr>
              <a:t> </a:t>
            </a:r>
            <a:r>
              <a:rPr lang="en-US" sz="5500" dirty="0" err="1">
                <a:solidFill>
                  <a:srgbClr val="FFFFFF"/>
                </a:solidFill>
                <a:latin typeface="Public Sans"/>
                <a:ea typeface="Public Sans"/>
                <a:cs typeface="Public Sans"/>
                <a:sym typeface="Public Sans"/>
              </a:rPr>
              <a:t>clés</a:t>
            </a:r>
            <a:r>
              <a:rPr lang="en-US" sz="5500" dirty="0">
                <a:solidFill>
                  <a:srgbClr val="FFFFFF"/>
                </a:solidFill>
                <a:latin typeface="Public Sans"/>
                <a:ea typeface="Public Sans"/>
                <a:cs typeface="Public Sans"/>
                <a:sym typeface="Public Sans"/>
              </a:rPr>
              <a:t> </a:t>
            </a:r>
            <a:r>
              <a:rPr lang="en-US" sz="2500" dirty="0">
                <a:solidFill>
                  <a:srgbClr val="FFFFFF"/>
                </a:solidFill>
                <a:latin typeface="Public Sans"/>
                <a:ea typeface="Public Sans"/>
                <a:cs typeface="Public Sans"/>
                <a:sym typeface="Public Sans"/>
              </a:rPr>
              <a:t>(suite)</a:t>
            </a:r>
          </a:p>
        </p:txBody>
      </p:sp>
      <p:sp>
        <p:nvSpPr>
          <p:cNvPr id="4" name="TextBox 4"/>
          <p:cNvSpPr txBox="1"/>
          <p:nvPr/>
        </p:nvSpPr>
        <p:spPr>
          <a:xfrm>
            <a:off x="9831285" y="5515918"/>
            <a:ext cx="7391400" cy="3513782"/>
          </a:xfrm>
          <a:prstGeom prst="rect">
            <a:avLst/>
          </a:prstGeom>
        </p:spPr>
        <p:txBody>
          <a:bodyPr wrap="square" lIns="0" tIns="0" rIns="0" bIns="0" rtlCol="0" anchor="t">
            <a:spAutoFit/>
          </a:bodyPr>
          <a:lstStyle/>
          <a:p>
            <a:pPr marL="449263" indent="-449263" algn="l">
              <a:lnSpc>
                <a:spcPts val="4318"/>
              </a:lnSpc>
            </a:pPr>
            <a:r>
              <a:rPr lang="en-US" sz="3500" b="1" dirty="0">
                <a:solidFill>
                  <a:srgbClr val="0795AE"/>
                </a:solidFill>
                <a:latin typeface="Public Sans Bold"/>
                <a:ea typeface="Public Sans Bold"/>
                <a:cs typeface="Public Sans Bold"/>
                <a:sym typeface="Public Sans Bold"/>
              </a:rPr>
              <a:t>7. Technologies de </a:t>
            </a:r>
            <a:r>
              <a:rPr lang="en-US" sz="3500" b="1" dirty="0" err="1">
                <a:solidFill>
                  <a:srgbClr val="0795AE"/>
                </a:solidFill>
                <a:latin typeface="Public Sans Bold"/>
                <a:ea typeface="Public Sans Bold"/>
                <a:cs typeface="Public Sans Bold"/>
                <a:sym typeface="Public Sans Bold"/>
              </a:rPr>
              <a:t>l’information</a:t>
            </a:r>
            <a:r>
              <a:rPr lang="en-US" sz="3500" b="1" dirty="0">
                <a:solidFill>
                  <a:srgbClr val="0795AE"/>
                </a:solidFill>
                <a:latin typeface="Public Sans Bold"/>
                <a:ea typeface="Public Sans Bold"/>
                <a:cs typeface="Public Sans Bold"/>
                <a:sym typeface="Public Sans Bold"/>
              </a:rPr>
              <a:t> et de la communications (TIC)</a:t>
            </a:r>
          </a:p>
          <a:p>
            <a:pPr algn="l">
              <a:lnSpc>
                <a:spcPts val="4788"/>
              </a:lnSpc>
            </a:pPr>
            <a:endParaRPr lang="en-US" sz="4318" b="1" dirty="0">
              <a:solidFill>
                <a:srgbClr val="0795AE"/>
              </a:solidFill>
              <a:latin typeface="Public Sans Bold"/>
              <a:ea typeface="Public Sans Bold"/>
              <a:cs typeface="Public Sans Bold"/>
              <a:sym typeface="Public Sans Bold"/>
            </a:endParaRPr>
          </a:p>
          <a:p>
            <a:pPr marL="457200" indent="-457200" algn="l">
              <a:lnSpc>
                <a:spcPts val="3455"/>
              </a:lnSpc>
              <a:buFont typeface="Arial" panose="020B0604020202020204" pitchFamily="34" charset="0"/>
              <a:buChar char="•"/>
            </a:pPr>
            <a:r>
              <a:rPr lang="en-US" sz="3200" dirty="0">
                <a:solidFill>
                  <a:srgbClr val="0795AE"/>
                </a:solidFill>
                <a:latin typeface="Public Sans"/>
                <a:ea typeface="Public Sans"/>
                <a:cs typeface="Public Sans"/>
                <a:sym typeface="Public Sans"/>
              </a:rPr>
              <a:t>digitalization des services, digitalization de </a:t>
            </a:r>
            <a:r>
              <a:rPr lang="en-US" sz="3200" dirty="0" err="1">
                <a:solidFill>
                  <a:srgbClr val="0795AE"/>
                </a:solidFill>
                <a:latin typeface="Public Sans"/>
                <a:ea typeface="Public Sans"/>
                <a:cs typeface="Public Sans"/>
                <a:sym typeface="Public Sans"/>
              </a:rPr>
              <a:t>l’éducation</a:t>
            </a:r>
            <a:r>
              <a:rPr lang="en-US" sz="3200" dirty="0">
                <a:solidFill>
                  <a:srgbClr val="0795AE"/>
                </a:solidFill>
                <a:latin typeface="Public Sans"/>
                <a:ea typeface="Public Sans"/>
                <a:cs typeface="Public Sans"/>
                <a:sym typeface="Public Sans"/>
              </a:rPr>
              <a:t> </a:t>
            </a:r>
            <a:r>
              <a:rPr lang="en-US" sz="3200" dirty="0" err="1">
                <a:solidFill>
                  <a:srgbClr val="0795AE"/>
                </a:solidFill>
                <a:latin typeface="Public Sans"/>
                <a:ea typeface="Public Sans"/>
                <a:cs typeface="Public Sans"/>
                <a:sym typeface="Public Sans"/>
              </a:rPr>
              <a:t>en</a:t>
            </a:r>
            <a:r>
              <a:rPr lang="en-US" sz="3200" dirty="0">
                <a:solidFill>
                  <a:srgbClr val="0795AE"/>
                </a:solidFill>
                <a:latin typeface="Public Sans"/>
                <a:ea typeface="Public Sans"/>
                <a:cs typeface="Public Sans"/>
                <a:sym typeface="Public Sans"/>
              </a:rPr>
              <a:t> </a:t>
            </a:r>
            <a:r>
              <a:rPr lang="en-US" sz="3200" dirty="0" err="1">
                <a:solidFill>
                  <a:srgbClr val="0795AE"/>
                </a:solidFill>
                <a:latin typeface="Public Sans"/>
                <a:ea typeface="Public Sans"/>
                <a:cs typeface="Public Sans"/>
                <a:sym typeface="Public Sans"/>
              </a:rPr>
              <a:t>ligne</a:t>
            </a:r>
            <a:r>
              <a:rPr lang="en-US" sz="3200" dirty="0">
                <a:solidFill>
                  <a:srgbClr val="0795AE"/>
                </a:solidFill>
                <a:latin typeface="Public Sans"/>
                <a:ea typeface="Public Sans"/>
                <a:cs typeface="Public Sans"/>
                <a:sym typeface="Public Sans"/>
              </a:rPr>
              <a:t>, le e-commerce et les e-services</a:t>
            </a:r>
          </a:p>
          <a:p>
            <a:pPr marL="457200" indent="-457200" algn="l">
              <a:lnSpc>
                <a:spcPts val="3455"/>
              </a:lnSpc>
              <a:buFont typeface="Arial" panose="020B0604020202020204" pitchFamily="34" charset="0"/>
              <a:buChar char="•"/>
            </a:pPr>
            <a:endParaRPr lang="en-US" sz="3455" dirty="0">
              <a:solidFill>
                <a:srgbClr val="0795AE"/>
              </a:solidFill>
              <a:latin typeface="Public Sans"/>
              <a:ea typeface="Public Sans"/>
              <a:cs typeface="Public Sans"/>
              <a:sym typeface="Public Sans"/>
            </a:endParaRPr>
          </a:p>
        </p:txBody>
      </p:sp>
      <p:sp>
        <p:nvSpPr>
          <p:cNvPr id="6" name="TextBox 3"/>
          <p:cNvSpPr txBox="1"/>
          <p:nvPr/>
        </p:nvSpPr>
        <p:spPr>
          <a:xfrm>
            <a:off x="9831285" y="1257300"/>
            <a:ext cx="7924800" cy="3411190"/>
          </a:xfrm>
          <a:prstGeom prst="rect">
            <a:avLst/>
          </a:prstGeom>
        </p:spPr>
        <p:txBody>
          <a:bodyPr wrap="square" lIns="0" tIns="0" rIns="0" bIns="0" rtlCol="0" anchor="t">
            <a:spAutoFit/>
          </a:bodyPr>
          <a:lstStyle/>
          <a:p>
            <a:pPr algn="l">
              <a:lnSpc>
                <a:spcPts val="3200"/>
              </a:lnSpc>
            </a:pPr>
            <a:r>
              <a:rPr lang="en-US" sz="3500" b="1" dirty="0">
                <a:solidFill>
                  <a:srgbClr val="0795AE"/>
                </a:solidFill>
                <a:latin typeface="Public Sans Bold"/>
                <a:ea typeface="Public Sans Bold"/>
                <a:cs typeface="Public Sans Bold"/>
                <a:sym typeface="Public Sans Bold"/>
              </a:rPr>
              <a:t>6. </a:t>
            </a:r>
            <a:r>
              <a:rPr lang="en-US" sz="3500" b="1" dirty="0" err="1">
                <a:solidFill>
                  <a:srgbClr val="0795AE"/>
                </a:solidFill>
                <a:latin typeface="Public Sans Bold"/>
                <a:ea typeface="Public Sans Bold"/>
                <a:cs typeface="Public Sans Bold"/>
                <a:sym typeface="Public Sans Bold"/>
              </a:rPr>
              <a:t>Partenariats</a:t>
            </a:r>
            <a:r>
              <a:rPr lang="en-US" sz="3500" b="1" dirty="0">
                <a:solidFill>
                  <a:srgbClr val="0795AE"/>
                </a:solidFill>
                <a:latin typeface="Public Sans Bold"/>
                <a:ea typeface="Public Sans Bold"/>
                <a:cs typeface="Public Sans Bold"/>
                <a:sym typeface="Public Sans Bold"/>
              </a:rPr>
              <a:t> Public </a:t>
            </a:r>
            <a:r>
              <a:rPr lang="en-US" sz="3500" b="1" dirty="0" err="1">
                <a:solidFill>
                  <a:srgbClr val="0795AE"/>
                </a:solidFill>
                <a:latin typeface="Public Sans Bold"/>
                <a:ea typeface="Public Sans Bold"/>
                <a:cs typeface="Public Sans Bold"/>
                <a:sym typeface="Public Sans Bold"/>
              </a:rPr>
              <a:t>Privé</a:t>
            </a:r>
            <a:r>
              <a:rPr lang="en-US" sz="3500" b="1" dirty="0">
                <a:solidFill>
                  <a:srgbClr val="0795AE"/>
                </a:solidFill>
                <a:latin typeface="Public Sans Bold"/>
                <a:ea typeface="Public Sans Bold"/>
                <a:cs typeface="Public Sans Bold"/>
                <a:sym typeface="Public Sans Bold"/>
              </a:rPr>
              <a:t> (PPP)</a:t>
            </a:r>
          </a:p>
          <a:p>
            <a:pPr marL="285191" lvl="1" algn="l">
              <a:lnSpc>
                <a:spcPts val="2641"/>
              </a:lnSpc>
            </a:pPr>
            <a:endParaRPr lang="en-US" sz="3200" b="1" dirty="0">
              <a:solidFill>
                <a:srgbClr val="0795AE"/>
              </a:solidFill>
              <a:latin typeface="Public Sans Bold"/>
              <a:ea typeface="Public Sans Bold"/>
              <a:cs typeface="Public Sans Bold"/>
              <a:sym typeface="Public Sans Bold"/>
            </a:endParaRPr>
          </a:p>
          <a:p>
            <a:pPr marL="742391" lvl="1" indent="-457200" algn="l">
              <a:lnSpc>
                <a:spcPts val="2641"/>
              </a:lnSpc>
              <a:buFont typeface="Arial" panose="020B0604020202020204" pitchFamily="34" charset="0"/>
              <a:buChar char="•"/>
            </a:pPr>
            <a:r>
              <a:rPr lang="en-US" sz="2800" dirty="0">
                <a:solidFill>
                  <a:srgbClr val="0795AE"/>
                </a:solidFill>
                <a:latin typeface="Public Sans Bold"/>
                <a:ea typeface="Public Sans Bold"/>
                <a:cs typeface="Public Sans Bold"/>
                <a:sym typeface="Public Sans Bold"/>
              </a:rPr>
              <a:t>C</a:t>
            </a:r>
            <a:r>
              <a:rPr lang="en-US" sz="2800" dirty="0">
                <a:solidFill>
                  <a:srgbClr val="0795AE"/>
                </a:solidFill>
                <a:latin typeface="Public Sans"/>
                <a:ea typeface="Public Sans"/>
                <a:cs typeface="Public Sans"/>
                <a:sym typeface="Public Sans"/>
              </a:rPr>
              <a:t>onstruction de structures de santé, </a:t>
            </a:r>
            <a:r>
              <a:rPr lang="en-US" sz="2800" dirty="0" err="1">
                <a:solidFill>
                  <a:srgbClr val="0795AE"/>
                </a:solidFill>
                <a:latin typeface="Public Sans"/>
                <a:ea typeface="Public Sans"/>
                <a:cs typeface="Public Sans"/>
                <a:sym typeface="Public Sans"/>
              </a:rPr>
              <a:t>d’écoles</a:t>
            </a:r>
            <a:r>
              <a:rPr lang="en-US" sz="2800" dirty="0">
                <a:solidFill>
                  <a:srgbClr val="0795AE"/>
                </a:solidFill>
                <a:latin typeface="Public Sans"/>
                <a:ea typeface="Public Sans"/>
                <a:cs typeface="Public Sans"/>
                <a:sym typeface="Public Sans"/>
              </a:rPr>
              <a:t> </a:t>
            </a:r>
            <a:r>
              <a:rPr lang="en-US" sz="2800" dirty="0" err="1">
                <a:solidFill>
                  <a:srgbClr val="0795AE"/>
                </a:solidFill>
                <a:latin typeface="Public Sans"/>
                <a:ea typeface="Public Sans"/>
                <a:cs typeface="Public Sans"/>
                <a:sym typeface="Public Sans"/>
              </a:rPr>
              <a:t>d’excellence</a:t>
            </a:r>
            <a:r>
              <a:rPr lang="en-US" sz="2800" dirty="0">
                <a:solidFill>
                  <a:srgbClr val="0795AE"/>
                </a:solidFill>
                <a:latin typeface="Public Sans"/>
                <a:ea typeface="Public Sans"/>
                <a:cs typeface="Public Sans"/>
                <a:sym typeface="Public Sans"/>
              </a:rPr>
              <a:t>, de ports, et </a:t>
            </a:r>
            <a:r>
              <a:rPr lang="en-US" sz="2800" dirty="0" err="1">
                <a:solidFill>
                  <a:srgbClr val="0795AE"/>
                </a:solidFill>
                <a:latin typeface="Public Sans"/>
                <a:ea typeface="Public Sans"/>
                <a:cs typeface="Public Sans"/>
                <a:sym typeface="Public Sans"/>
              </a:rPr>
              <a:t>d’aéroports</a:t>
            </a:r>
            <a:endParaRPr lang="en-US" sz="2800" dirty="0">
              <a:solidFill>
                <a:srgbClr val="0795AE"/>
              </a:solidFill>
              <a:latin typeface="Public Sans"/>
              <a:ea typeface="Public Sans"/>
              <a:cs typeface="Public Sans"/>
              <a:sym typeface="Public Sans"/>
            </a:endParaRPr>
          </a:p>
          <a:p>
            <a:pPr marL="742391" lvl="1" indent="-457200" algn="l">
              <a:lnSpc>
                <a:spcPts val="2641"/>
              </a:lnSpc>
              <a:buFont typeface="Arial" panose="020B0604020202020204" pitchFamily="34" charset="0"/>
              <a:buChar char="•"/>
            </a:pPr>
            <a:endParaRPr lang="en-US" sz="2800" dirty="0">
              <a:solidFill>
                <a:srgbClr val="0795AE"/>
              </a:solidFill>
              <a:latin typeface="Public Sans"/>
              <a:ea typeface="Public Sans"/>
              <a:cs typeface="Public Sans"/>
              <a:sym typeface="Public Sans"/>
            </a:endParaRPr>
          </a:p>
          <a:p>
            <a:pPr marL="742391" lvl="1" indent="-457200" algn="l">
              <a:lnSpc>
                <a:spcPts val="2641"/>
              </a:lnSpc>
              <a:buFont typeface="Arial" panose="020B0604020202020204" pitchFamily="34" charset="0"/>
              <a:buChar char="•"/>
            </a:pPr>
            <a:r>
              <a:rPr lang="en-US" sz="2800" dirty="0" err="1">
                <a:solidFill>
                  <a:srgbClr val="0795AE"/>
                </a:solidFill>
                <a:latin typeface="Public Sans"/>
                <a:ea typeface="Public Sans"/>
                <a:cs typeface="Public Sans"/>
                <a:sym typeface="Public Sans"/>
              </a:rPr>
              <a:t>l'aménagement</a:t>
            </a:r>
            <a:r>
              <a:rPr lang="en-US" sz="2800" dirty="0">
                <a:solidFill>
                  <a:srgbClr val="0795AE"/>
                </a:solidFill>
                <a:latin typeface="Public Sans"/>
                <a:ea typeface="Public Sans"/>
                <a:cs typeface="Public Sans"/>
                <a:sym typeface="Public Sans"/>
              </a:rPr>
              <a:t> des sites </a:t>
            </a:r>
            <a:r>
              <a:rPr lang="en-US" sz="2800" dirty="0" err="1">
                <a:solidFill>
                  <a:srgbClr val="0795AE"/>
                </a:solidFill>
                <a:latin typeface="Public Sans"/>
                <a:ea typeface="Public Sans"/>
                <a:cs typeface="Public Sans"/>
                <a:sym typeface="Public Sans"/>
              </a:rPr>
              <a:t>touristiques</a:t>
            </a:r>
            <a:r>
              <a:rPr lang="en-US" sz="2800" dirty="0">
                <a:solidFill>
                  <a:srgbClr val="0795AE"/>
                </a:solidFill>
                <a:latin typeface="Public Sans"/>
                <a:ea typeface="Public Sans"/>
                <a:cs typeface="Public Sans"/>
                <a:sym typeface="Public Sans"/>
              </a:rPr>
              <a:t>, les auto-routes </a:t>
            </a:r>
            <a:r>
              <a:rPr lang="en-US" sz="2800" dirty="0" err="1">
                <a:solidFill>
                  <a:srgbClr val="0795AE"/>
                </a:solidFill>
                <a:latin typeface="Public Sans"/>
                <a:ea typeface="Public Sans"/>
                <a:cs typeface="Public Sans"/>
                <a:sym typeface="Public Sans"/>
              </a:rPr>
              <a:t>ainsi</a:t>
            </a:r>
            <a:r>
              <a:rPr lang="en-US" sz="2800" dirty="0">
                <a:solidFill>
                  <a:srgbClr val="0795AE"/>
                </a:solidFill>
                <a:latin typeface="Public Sans"/>
                <a:ea typeface="Public Sans"/>
                <a:cs typeface="Public Sans"/>
                <a:sym typeface="Public Sans"/>
              </a:rPr>
              <a:t> que les barrages </a:t>
            </a:r>
            <a:r>
              <a:rPr lang="en-US" sz="2800" dirty="0" err="1">
                <a:solidFill>
                  <a:srgbClr val="0795AE"/>
                </a:solidFill>
                <a:latin typeface="Public Sans"/>
                <a:ea typeface="Public Sans"/>
                <a:cs typeface="Public Sans"/>
                <a:sym typeface="Public Sans"/>
              </a:rPr>
              <a:t>hydroélectriques</a:t>
            </a:r>
            <a:r>
              <a:rPr lang="en-US" sz="2800" dirty="0">
                <a:solidFill>
                  <a:srgbClr val="0795AE"/>
                </a:solidFill>
                <a:latin typeface="Public Sans"/>
                <a:ea typeface="Public Sans"/>
                <a:cs typeface="Public Sans"/>
                <a:sym typeface="Public Sans"/>
              </a:rPr>
              <a:t> </a:t>
            </a:r>
          </a:p>
          <a:p>
            <a:pPr marL="742391" lvl="1" indent="-457200" algn="l">
              <a:lnSpc>
                <a:spcPts val="2641"/>
              </a:lnSpc>
              <a:buFont typeface="Arial" panose="020B0604020202020204" pitchFamily="34" charset="0"/>
              <a:buChar char="•"/>
            </a:pPr>
            <a:endParaRPr lang="en-US" sz="2800" dirty="0">
              <a:solidFill>
                <a:srgbClr val="0795AE"/>
              </a:solidFill>
              <a:latin typeface="Public Sans"/>
              <a:ea typeface="Public Sans"/>
              <a:cs typeface="Public Sans"/>
              <a:sym typeface="Public Sans"/>
            </a:endParaRPr>
          </a:p>
        </p:txBody>
      </p:sp>
      <p:sp>
        <p:nvSpPr>
          <p:cNvPr id="7" name="TextBox 5"/>
          <p:cNvSpPr txBox="1"/>
          <p:nvPr/>
        </p:nvSpPr>
        <p:spPr>
          <a:xfrm>
            <a:off x="655042" y="2721779"/>
            <a:ext cx="8357990" cy="4843442"/>
          </a:xfrm>
          <a:prstGeom prst="rect">
            <a:avLst/>
          </a:prstGeom>
        </p:spPr>
        <p:txBody>
          <a:bodyPr wrap="square" lIns="0" tIns="0" rIns="0" bIns="0" rtlCol="0" anchor="t">
            <a:spAutoFit/>
          </a:bodyPr>
          <a:lstStyle/>
          <a:p>
            <a:pPr marL="542925" indent="-542925" algn="l">
              <a:lnSpc>
                <a:spcPts val="4480"/>
              </a:lnSpc>
            </a:pPr>
            <a:r>
              <a:rPr lang="en-US" sz="3500" b="1" dirty="0">
                <a:solidFill>
                  <a:srgbClr val="FFFFFF"/>
                </a:solidFill>
                <a:latin typeface="Public Sans Bold"/>
                <a:ea typeface="Public Sans Bold"/>
                <a:cs typeface="Public Sans Bold"/>
                <a:sym typeface="Public Sans Bold"/>
              </a:rPr>
              <a:t>5. </a:t>
            </a:r>
            <a:r>
              <a:rPr lang="en-US" sz="3500" b="1" dirty="0" err="1">
                <a:solidFill>
                  <a:srgbClr val="FFFFFF"/>
                </a:solidFill>
                <a:latin typeface="Public Sans Bold"/>
                <a:ea typeface="Public Sans Bold"/>
                <a:cs typeface="Public Sans Bold"/>
                <a:sym typeface="Public Sans Bold"/>
              </a:rPr>
              <a:t>Intégration</a:t>
            </a:r>
            <a:r>
              <a:rPr lang="en-US" sz="3500" b="1" dirty="0">
                <a:solidFill>
                  <a:srgbClr val="FFFFFF"/>
                </a:solidFill>
                <a:latin typeface="Public Sans Bold"/>
                <a:ea typeface="Public Sans Bold"/>
                <a:cs typeface="Public Sans Bold"/>
                <a:sym typeface="Public Sans Bold"/>
              </a:rPr>
              <a:t> </a:t>
            </a:r>
            <a:r>
              <a:rPr lang="en-US" sz="3500" b="1" dirty="0" err="1">
                <a:solidFill>
                  <a:srgbClr val="FFFFFF"/>
                </a:solidFill>
                <a:latin typeface="Public Sans Bold"/>
                <a:ea typeface="Public Sans Bold"/>
                <a:cs typeface="Public Sans Bold"/>
                <a:sym typeface="Public Sans Bold"/>
              </a:rPr>
              <a:t>Régionale</a:t>
            </a:r>
            <a:r>
              <a:rPr lang="en-US" sz="3500" b="1" dirty="0">
                <a:solidFill>
                  <a:srgbClr val="FFFFFF"/>
                </a:solidFill>
                <a:latin typeface="Public Sans Bold"/>
                <a:ea typeface="Public Sans Bold"/>
                <a:cs typeface="Public Sans Bold"/>
                <a:sym typeface="Public Sans Bold"/>
              </a:rPr>
              <a:t>, </a:t>
            </a:r>
            <a:r>
              <a:rPr lang="en-US" sz="3500" b="1" dirty="0" err="1">
                <a:solidFill>
                  <a:srgbClr val="FFFFFF"/>
                </a:solidFill>
                <a:latin typeface="Public Sans Bold"/>
                <a:ea typeface="Public Sans Bold"/>
                <a:cs typeface="Public Sans Bold"/>
                <a:sym typeface="Public Sans Bold"/>
              </a:rPr>
              <a:t>Continentale</a:t>
            </a:r>
            <a:r>
              <a:rPr lang="en-US" sz="3500" b="1" dirty="0">
                <a:solidFill>
                  <a:srgbClr val="FFFFFF"/>
                </a:solidFill>
                <a:latin typeface="Public Sans Bold"/>
                <a:ea typeface="Public Sans Bold"/>
                <a:cs typeface="Public Sans Bold"/>
                <a:sym typeface="Public Sans Bold"/>
              </a:rPr>
              <a:t> et Commerce </a:t>
            </a:r>
            <a:r>
              <a:rPr lang="en-US" sz="3500" b="1" dirty="0" err="1">
                <a:solidFill>
                  <a:srgbClr val="FFFFFF"/>
                </a:solidFill>
                <a:latin typeface="Public Sans Bold"/>
                <a:ea typeface="Public Sans Bold"/>
                <a:cs typeface="Public Sans Bold"/>
                <a:sym typeface="Public Sans Bold"/>
              </a:rPr>
              <a:t>Extérieur</a:t>
            </a:r>
            <a:endParaRPr lang="en-US" sz="3500" b="1" dirty="0">
              <a:solidFill>
                <a:srgbClr val="FFFFFF"/>
              </a:solidFill>
              <a:latin typeface="Public Sans Bold"/>
              <a:ea typeface="Public Sans Bold"/>
              <a:cs typeface="Public Sans Bold"/>
              <a:sym typeface="Public Sans Bold"/>
            </a:endParaRPr>
          </a:p>
          <a:p>
            <a:pPr algn="l">
              <a:lnSpc>
                <a:spcPts val="4480"/>
              </a:lnSpc>
            </a:pPr>
            <a:endParaRPr lang="en-US" sz="3500" b="1" dirty="0">
              <a:solidFill>
                <a:srgbClr val="FFFFFF"/>
              </a:solidFill>
              <a:latin typeface="Public Sans Bold"/>
              <a:ea typeface="Public Sans Bold"/>
              <a:cs typeface="Public Sans Bold"/>
              <a:sym typeface="Public Sans Bold"/>
            </a:endParaRPr>
          </a:p>
          <a:p>
            <a:pPr marL="539749" lvl="1" indent="-269875">
              <a:lnSpc>
                <a:spcPts val="3499"/>
              </a:lnSpc>
              <a:buFont typeface="Arial"/>
              <a:buChar char="•"/>
            </a:pPr>
            <a:r>
              <a:rPr lang="en-US" sz="2800" dirty="0" err="1">
                <a:solidFill>
                  <a:srgbClr val="FFFFFF"/>
                </a:solidFill>
                <a:latin typeface="Public Sans"/>
                <a:ea typeface="Public Sans"/>
                <a:cs typeface="Public Sans"/>
                <a:sym typeface="Public Sans"/>
              </a:rPr>
              <a:t>Accès</a:t>
            </a:r>
            <a:r>
              <a:rPr lang="en-US" sz="2800" dirty="0">
                <a:solidFill>
                  <a:srgbClr val="FFFFFF"/>
                </a:solidFill>
                <a:latin typeface="Public Sans"/>
                <a:ea typeface="Public Sans"/>
                <a:cs typeface="Public Sans"/>
                <a:sym typeface="Public Sans"/>
              </a:rPr>
              <a:t> à un </a:t>
            </a:r>
            <a:r>
              <a:rPr lang="en-US" sz="2800" dirty="0" err="1">
                <a:solidFill>
                  <a:srgbClr val="FFFFFF"/>
                </a:solidFill>
                <a:latin typeface="Public Sans"/>
                <a:ea typeface="Public Sans"/>
                <a:cs typeface="Public Sans"/>
                <a:sym typeface="Public Sans"/>
              </a:rPr>
              <a:t>marché</a:t>
            </a:r>
            <a:r>
              <a:rPr lang="en-US" sz="2800" dirty="0">
                <a:solidFill>
                  <a:srgbClr val="FFFFFF"/>
                </a:solidFill>
                <a:latin typeface="Public Sans"/>
                <a:ea typeface="Public Sans"/>
                <a:cs typeface="Public Sans"/>
                <a:sym typeface="Public Sans"/>
              </a:rPr>
              <a:t> de </a:t>
            </a:r>
            <a:r>
              <a:rPr lang="en-US" sz="2800" dirty="0">
                <a:solidFill>
                  <a:schemeClr val="bg1"/>
                </a:solidFill>
                <a:latin typeface="Public Sans"/>
                <a:ea typeface="Public Sans"/>
                <a:cs typeface="Public Sans"/>
                <a:sym typeface="Public Sans"/>
              </a:rPr>
              <a:t>plus de 300 millions de </a:t>
            </a:r>
            <a:r>
              <a:rPr lang="en-US" sz="2800" dirty="0" err="1">
                <a:solidFill>
                  <a:schemeClr val="bg1"/>
                </a:solidFill>
                <a:latin typeface="Public Sans"/>
                <a:ea typeface="Public Sans"/>
                <a:cs typeface="Public Sans"/>
                <a:sym typeface="Public Sans"/>
              </a:rPr>
              <a:t>consommateurs</a:t>
            </a:r>
            <a:r>
              <a:rPr lang="en-US" sz="2800" dirty="0">
                <a:solidFill>
                  <a:schemeClr val="bg1"/>
                </a:solidFill>
                <a:latin typeface="Public Sans"/>
                <a:ea typeface="Public Sans"/>
                <a:cs typeface="Public Sans"/>
                <a:sym typeface="Public Sans"/>
              </a:rPr>
              <a:t> (</a:t>
            </a:r>
            <a:r>
              <a:rPr lang="en-US" sz="2800" dirty="0">
                <a:solidFill>
                  <a:srgbClr val="FFFFFF"/>
                </a:solidFill>
                <a:latin typeface="Public Sans"/>
                <a:ea typeface="Public Sans"/>
                <a:cs typeface="Public Sans"/>
                <a:sym typeface="Public Sans"/>
              </a:rPr>
              <a:t>EAC) </a:t>
            </a:r>
            <a:endParaRPr lang="en-US" sz="2800" dirty="0">
              <a:solidFill>
                <a:schemeClr val="bg1"/>
              </a:solidFill>
              <a:latin typeface="Public Sans"/>
              <a:ea typeface="Public Sans"/>
              <a:cs typeface="Public Sans"/>
              <a:sym typeface="Public Sans"/>
            </a:endParaRPr>
          </a:p>
          <a:p>
            <a:pPr marL="539749" lvl="1" indent="-269875">
              <a:lnSpc>
                <a:spcPts val="3499"/>
              </a:lnSpc>
              <a:buFont typeface="Arial"/>
              <a:buChar char="•"/>
            </a:pPr>
            <a:r>
              <a:rPr lang="en-US" sz="2800" dirty="0" err="1">
                <a:solidFill>
                  <a:srgbClr val="FFFFFF"/>
                </a:solidFill>
                <a:latin typeface="Public Sans"/>
                <a:ea typeface="Public Sans"/>
                <a:cs typeface="Public Sans"/>
                <a:sym typeface="Public Sans"/>
              </a:rPr>
              <a:t>Accès</a:t>
            </a:r>
            <a:r>
              <a:rPr lang="en-US" sz="2800" dirty="0">
                <a:solidFill>
                  <a:srgbClr val="FFFFFF"/>
                </a:solidFill>
                <a:latin typeface="Public Sans"/>
                <a:ea typeface="Public Sans"/>
                <a:cs typeface="Public Sans"/>
                <a:sym typeface="Public Sans"/>
              </a:rPr>
              <a:t> à un </a:t>
            </a:r>
            <a:r>
              <a:rPr lang="en-US" sz="2800" dirty="0" err="1">
                <a:solidFill>
                  <a:srgbClr val="FFFFFF"/>
                </a:solidFill>
                <a:latin typeface="Public Sans"/>
                <a:ea typeface="Public Sans"/>
                <a:cs typeface="Public Sans"/>
                <a:sym typeface="Public Sans"/>
              </a:rPr>
              <a:t>marché</a:t>
            </a:r>
            <a:r>
              <a:rPr lang="en-US" sz="2800" dirty="0">
                <a:solidFill>
                  <a:srgbClr val="FFFFFF"/>
                </a:solidFill>
                <a:latin typeface="Public Sans"/>
                <a:ea typeface="Public Sans"/>
                <a:cs typeface="Public Sans"/>
                <a:sym typeface="Public Sans"/>
              </a:rPr>
              <a:t> de plus de 600 millions de </a:t>
            </a:r>
            <a:r>
              <a:rPr lang="en-US" sz="2800" dirty="0" err="1">
                <a:solidFill>
                  <a:srgbClr val="FFFFFF"/>
                </a:solidFill>
                <a:latin typeface="Public Sans"/>
                <a:ea typeface="Public Sans"/>
                <a:cs typeface="Public Sans"/>
                <a:sym typeface="Public Sans"/>
              </a:rPr>
              <a:t>consommateurs</a:t>
            </a:r>
            <a:r>
              <a:rPr lang="en-US" sz="2800" dirty="0">
                <a:solidFill>
                  <a:srgbClr val="FFFFFF"/>
                </a:solidFill>
                <a:latin typeface="Public Sans"/>
                <a:ea typeface="Public Sans"/>
                <a:cs typeface="Public Sans"/>
                <a:sym typeface="Public Sans"/>
              </a:rPr>
              <a:t> (COMESA)</a:t>
            </a:r>
          </a:p>
          <a:p>
            <a:pPr marL="539749" lvl="1" indent="-269875">
              <a:lnSpc>
                <a:spcPts val="3499"/>
              </a:lnSpc>
              <a:buFont typeface="Arial"/>
              <a:buChar char="•"/>
            </a:pPr>
            <a:r>
              <a:rPr lang="en-US" sz="2800" dirty="0" err="1">
                <a:solidFill>
                  <a:srgbClr val="FFFFFF"/>
                </a:solidFill>
                <a:latin typeface="Public Sans"/>
                <a:ea typeface="Public Sans"/>
                <a:cs typeface="Public Sans"/>
                <a:sym typeface="Public Sans"/>
              </a:rPr>
              <a:t>accès</a:t>
            </a:r>
            <a:r>
              <a:rPr lang="en-US" sz="2800" dirty="0">
                <a:solidFill>
                  <a:srgbClr val="FFFFFF"/>
                </a:solidFill>
                <a:latin typeface="Public Sans"/>
                <a:ea typeface="Public Sans"/>
                <a:cs typeface="Public Sans"/>
                <a:sym typeface="Public Sans"/>
              </a:rPr>
              <a:t> à un </a:t>
            </a:r>
            <a:r>
              <a:rPr lang="en-US" sz="2800" dirty="0" err="1">
                <a:solidFill>
                  <a:srgbClr val="FFFFFF"/>
                </a:solidFill>
                <a:latin typeface="Public Sans"/>
                <a:ea typeface="Public Sans"/>
                <a:cs typeface="Public Sans"/>
                <a:sym typeface="Public Sans"/>
              </a:rPr>
              <a:t>marché</a:t>
            </a:r>
            <a:r>
              <a:rPr lang="en-US" sz="2800" dirty="0">
                <a:solidFill>
                  <a:srgbClr val="FFFFFF"/>
                </a:solidFill>
                <a:latin typeface="Public Sans"/>
                <a:ea typeface="Public Sans"/>
                <a:cs typeface="Public Sans"/>
                <a:sym typeface="Public Sans"/>
              </a:rPr>
              <a:t> de 1 milliard 200 millions de </a:t>
            </a:r>
            <a:r>
              <a:rPr lang="en-US" sz="2800" dirty="0" err="1">
                <a:solidFill>
                  <a:srgbClr val="FFFFFF"/>
                </a:solidFill>
                <a:latin typeface="Public Sans"/>
                <a:ea typeface="Public Sans"/>
                <a:cs typeface="Public Sans"/>
                <a:sym typeface="Public Sans"/>
              </a:rPr>
              <a:t>consommateurs</a:t>
            </a:r>
            <a:r>
              <a:rPr lang="en-US" sz="2800" dirty="0">
                <a:solidFill>
                  <a:srgbClr val="FFFFFF"/>
                </a:solidFill>
                <a:latin typeface="Public Sans"/>
                <a:ea typeface="Public Sans"/>
                <a:cs typeface="Public Sans"/>
                <a:sym typeface="Public Sans"/>
              </a:rPr>
              <a:t> (Zone de Libre </a:t>
            </a:r>
            <a:r>
              <a:rPr lang="en-US" sz="2800" dirty="0" err="1">
                <a:solidFill>
                  <a:srgbClr val="FFFFFF"/>
                </a:solidFill>
                <a:latin typeface="Public Sans"/>
                <a:ea typeface="Public Sans"/>
                <a:cs typeface="Public Sans"/>
                <a:sym typeface="Public Sans"/>
              </a:rPr>
              <a:t>Échange</a:t>
            </a:r>
            <a:r>
              <a:rPr lang="en-US" sz="2800" dirty="0">
                <a:solidFill>
                  <a:srgbClr val="FFFFFF"/>
                </a:solidFill>
                <a:latin typeface="Public Sans"/>
                <a:ea typeface="Public Sans"/>
                <a:cs typeface="Public Sans"/>
                <a:sym typeface="Public Sans"/>
              </a:rPr>
              <a:t> </a:t>
            </a:r>
            <a:r>
              <a:rPr lang="en-US" sz="2800" dirty="0" err="1">
                <a:solidFill>
                  <a:srgbClr val="FFFFFF"/>
                </a:solidFill>
                <a:latin typeface="Public Sans"/>
                <a:ea typeface="Public Sans"/>
                <a:cs typeface="Public Sans"/>
                <a:sym typeface="Public Sans"/>
              </a:rPr>
              <a:t>Continentale</a:t>
            </a:r>
            <a:r>
              <a:rPr lang="en-US" sz="2800" dirty="0">
                <a:solidFill>
                  <a:srgbClr val="FFFFFF"/>
                </a:solidFill>
                <a:latin typeface="Public Sans"/>
                <a:ea typeface="Public Sans"/>
                <a:cs typeface="Public Sans"/>
                <a:sym typeface="Public Sans"/>
              </a:rPr>
              <a:t> </a:t>
            </a:r>
            <a:r>
              <a:rPr lang="en-US" sz="2800" dirty="0" err="1">
                <a:solidFill>
                  <a:srgbClr val="FFFFFF"/>
                </a:solidFill>
                <a:latin typeface="Public Sans"/>
                <a:ea typeface="Public Sans"/>
                <a:cs typeface="Public Sans"/>
                <a:sym typeface="Public Sans"/>
              </a:rPr>
              <a:t>Africaine</a:t>
            </a:r>
            <a:r>
              <a:rPr lang="en-US" sz="2800" dirty="0">
                <a:solidFill>
                  <a:srgbClr val="FFFFFF"/>
                </a:solidFill>
                <a:latin typeface="Public Sans"/>
                <a:ea typeface="Public Sans"/>
                <a:cs typeface="Public Sans"/>
                <a:sym typeface="Public Sans"/>
              </a:rPr>
              <a:t> </a:t>
            </a:r>
            <a:r>
              <a:rPr lang="en-US" sz="2800" dirty="0" err="1">
                <a:solidFill>
                  <a:srgbClr val="FFFFFF"/>
                </a:solidFill>
                <a:latin typeface="Public Sans"/>
                <a:ea typeface="Public Sans"/>
                <a:cs typeface="Public Sans"/>
                <a:sym typeface="Public Sans"/>
              </a:rPr>
              <a:t>ZLECAf</a:t>
            </a:r>
            <a:r>
              <a:rPr lang="en-US" sz="2800" dirty="0">
                <a:solidFill>
                  <a:srgbClr val="FFFFFF"/>
                </a:solidFill>
                <a:latin typeface="Public Sans"/>
                <a:ea typeface="Public Sans"/>
                <a:cs typeface="Public Sans"/>
                <a:sym typeface="Public Sans"/>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8680122" y="0"/>
            <a:ext cx="9626616" cy="10287000"/>
          </a:xfrm>
          <a:prstGeom prst="rect">
            <a:avLst/>
          </a:prstGeom>
          <a:gradFill rotWithShape="1">
            <a:gsLst>
              <a:gs pos="0">
                <a:srgbClr val="0097B2">
                  <a:alpha val="100000"/>
                </a:srgbClr>
              </a:gs>
              <a:gs pos="100000">
                <a:srgbClr val="7ED957">
                  <a:alpha val="100000"/>
                </a:srgbClr>
              </a:gs>
            </a:gsLst>
            <a:lin ang="0"/>
          </a:gradFill>
        </p:spPr>
      </p:sp>
      <p:sp>
        <p:nvSpPr>
          <p:cNvPr id="3" name="TextBox 3"/>
          <p:cNvSpPr txBox="1"/>
          <p:nvPr/>
        </p:nvSpPr>
        <p:spPr>
          <a:xfrm>
            <a:off x="211206" y="563103"/>
            <a:ext cx="8468916" cy="1695913"/>
          </a:xfrm>
          <a:prstGeom prst="rect">
            <a:avLst/>
          </a:prstGeom>
        </p:spPr>
        <p:txBody>
          <a:bodyPr lIns="0" tIns="0" rIns="0" bIns="0" rtlCol="0" anchor="t">
            <a:spAutoFit/>
          </a:bodyPr>
          <a:lstStyle/>
          <a:p>
            <a:pPr>
              <a:lnSpc>
                <a:spcPts val="4629"/>
              </a:lnSpc>
            </a:pPr>
            <a:r>
              <a:rPr lang="en-US" sz="5500" b="1" dirty="0" err="1">
                <a:solidFill>
                  <a:srgbClr val="0795AE"/>
                </a:solidFill>
                <a:latin typeface="Public Sans" panose="020B0604020202020204" charset="0"/>
                <a:ea typeface="Public Sans Bold"/>
                <a:cs typeface="Public Sans Bold"/>
                <a:sym typeface="Public Sans"/>
              </a:rPr>
              <a:t>Opportunités</a:t>
            </a:r>
            <a:r>
              <a:rPr lang="en-US" sz="5500" b="1" dirty="0">
                <a:solidFill>
                  <a:srgbClr val="0795AE"/>
                </a:solidFill>
                <a:latin typeface="Public Sans" panose="020B0604020202020204" charset="0"/>
                <a:ea typeface="Public Sans Bold"/>
                <a:cs typeface="Public Sans Bold"/>
                <a:sym typeface="Public Sans"/>
              </a:rPr>
              <a:t> du </a:t>
            </a:r>
            <a:r>
              <a:rPr lang="en-US" sz="5500" b="1" dirty="0" err="1">
                <a:solidFill>
                  <a:srgbClr val="0795AE"/>
                </a:solidFill>
                <a:latin typeface="Public Sans" panose="020B0604020202020204" charset="0"/>
                <a:ea typeface="Public Sans Bold"/>
                <a:cs typeface="Public Sans Bold"/>
                <a:sym typeface="Public Sans"/>
              </a:rPr>
              <a:t>Secteur</a:t>
            </a:r>
            <a:r>
              <a:rPr lang="en-US" sz="5500" b="1" dirty="0">
                <a:solidFill>
                  <a:srgbClr val="0795AE"/>
                </a:solidFill>
                <a:latin typeface="Public Sans" panose="020B0604020202020204" charset="0"/>
                <a:ea typeface="Public Sans Bold"/>
                <a:cs typeface="Public Sans Bold"/>
                <a:sym typeface="Public Sans"/>
              </a:rPr>
              <a:t> </a:t>
            </a:r>
            <a:r>
              <a:rPr lang="en-US" sz="5500" b="1" dirty="0" err="1">
                <a:solidFill>
                  <a:srgbClr val="0795AE"/>
                </a:solidFill>
                <a:latin typeface="Public Sans" panose="020B0604020202020204" charset="0"/>
                <a:ea typeface="Public Sans Bold"/>
                <a:cs typeface="Public Sans Bold"/>
                <a:sym typeface="Public Sans"/>
              </a:rPr>
              <a:t>privé</a:t>
            </a:r>
            <a:r>
              <a:rPr lang="en-US" sz="5500" b="1" dirty="0">
                <a:solidFill>
                  <a:srgbClr val="0795AE"/>
                </a:solidFill>
                <a:latin typeface="Public Sans" panose="020B0604020202020204" charset="0"/>
                <a:ea typeface="Public Sans Bold"/>
                <a:cs typeface="Public Sans Bold"/>
                <a:sym typeface="Public Sans"/>
              </a:rPr>
              <a:t>: </a:t>
            </a:r>
            <a:r>
              <a:rPr lang="en-US" sz="5500" b="1" dirty="0" err="1">
                <a:solidFill>
                  <a:srgbClr val="0795AE"/>
                </a:solidFill>
                <a:latin typeface="Public Sans" panose="020B0604020202020204" charset="0"/>
                <a:ea typeface="Public Sans Bold"/>
                <a:cs typeface="Public Sans Bold"/>
                <a:sym typeface="Public Sans"/>
              </a:rPr>
              <a:t>éléments</a:t>
            </a:r>
            <a:r>
              <a:rPr lang="en-US" sz="5500" b="1" dirty="0">
                <a:solidFill>
                  <a:srgbClr val="0795AE"/>
                </a:solidFill>
                <a:latin typeface="Public Sans" panose="020B0604020202020204" charset="0"/>
                <a:ea typeface="Public Sans Bold"/>
                <a:cs typeface="Public Sans Bold"/>
                <a:sym typeface="Public Sans"/>
              </a:rPr>
              <a:t> </a:t>
            </a:r>
            <a:r>
              <a:rPr lang="en-US" sz="5500" b="1" dirty="0" err="1">
                <a:solidFill>
                  <a:srgbClr val="0795AE"/>
                </a:solidFill>
                <a:latin typeface="Public Sans" panose="020B0604020202020204" charset="0"/>
                <a:ea typeface="Public Sans Bold"/>
                <a:cs typeface="Public Sans Bold"/>
                <a:sym typeface="Public Sans"/>
              </a:rPr>
              <a:t>clés</a:t>
            </a:r>
            <a:r>
              <a:rPr lang="en-US" sz="5500" b="1" dirty="0">
                <a:solidFill>
                  <a:srgbClr val="0795AE"/>
                </a:solidFill>
                <a:latin typeface="Public Sans" panose="020B0604020202020204" charset="0"/>
                <a:ea typeface="Public Sans Bold"/>
                <a:cs typeface="Public Sans Bold"/>
                <a:sym typeface="Public Sans"/>
              </a:rPr>
              <a:t> </a:t>
            </a:r>
            <a:r>
              <a:rPr lang="en-US" sz="2500" b="1" dirty="0">
                <a:solidFill>
                  <a:srgbClr val="0795AE"/>
                </a:solidFill>
                <a:latin typeface="Public Sans" panose="020B0604020202020204" charset="0"/>
                <a:ea typeface="Public Sans Bold"/>
                <a:cs typeface="Public Sans Bold"/>
                <a:sym typeface="Public Sans"/>
              </a:rPr>
              <a:t>(suite)</a:t>
            </a:r>
          </a:p>
          <a:p>
            <a:pPr>
              <a:lnSpc>
                <a:spcPts val="4629"/>
              </a:lnSpc>
            </a:pPr>
            <a:r>
              <a:rPr lang="en-US" sz="2500" b="1" dirty="0">
                <a:solidFill>
                  <a:srgbClr val="0795AE"/>
                </a:solidFill>
                <a:latin typeface="Public Sans" panose="020B0604020202020204" charset="0"/>
                <a:ea typeface="Public Sans Bold"/>
                <a:cs typeface="Public Sans Bold"/>
                <a:sym typeface="Public Sans"/>
              </a:rPr>
              <a:t>)</a:t>
            </a:r>
            <a:endParaRPr lang="en-US" sz="2500" b="1" dirty="0">
              <a:solidFill>
                <a:srgbClr val="0795AE"/>
              </a:solidFill>
              <a:latin typeface="Public Sans" panose="020B0604020202020204" charset="0"/>
              <a:ea typeface="Public Sans Bold"/>
              <a:cs typeface="Public Sans Bold"/>
              <a:sym typeface="Public Sans"/>
            </a:endParaRPr>
          </a:p>
        </p:txBody>
      </p:sp>
      <p:sp>
        <p:nvSpPr>
          <p:cNvPr id="5" name="TextBox 5"/>
          <p:cNvSpPr txBox="1"/>
          <p:nvPr/>
        </p:nvSpPr>
        <p:spPr>
          <a:xfrm>
            <a:off x="9362320" y="1638300"/>
            <a:ext cx="8468915" cy="4693593"/>
          </a:xfrm>
          <a:prstGeom prst="rect">
            <a:avLst/>
          </a:prstGeom>
        </p:spPr>
        <p:txBody>
          <a:bodyPr wrap="square" lIns="0" tIns="0" rIns="0" bIns="0" rtlCol="0" anchor="t">
            <a:spAutoFit/>
          </a:bodyPr>
          <a:lstStyle/>
          <a:p>
            <a:pPr algn="l">
              <a:lnSpc>
                <a:spcPts val="4000"/>
              </a:lnSpc>
            </a:pPr>
            <a:r>
              <a:rPr lang="en-US" sz="3500" b="1" dirty="0">
                <a:solidFill>
                  <a:schemeClr val="bg1"/>
                </a:solidFill>
                <a:latin typeface="Public Sans Bold"/>
                <a:ea typeface="Public Sans Bold"/>
                <a:cs typeface="Public Sans Bold"/>
                <a:sym typeface="Public Sans Bold"/>
              </a:rPr>
              <a:t>9. </a:t>
            </a:r>
            <a:r>
              <a:rPr lang="en-US" sz="3500" b="1" dirty="0" err="1">
                <a:solidFill>
                  <a:schemeClr val="bg1"/>
                </a:solidFill>
                <a:latin typeface="Public Sans Bold"/>
                <a:ea typeface="Public Sans Bold"/>
                <a:cs typeface="Public Sans Bold"/>
                <a:sym typeface="Public Sans Bold"/>
              </a:rPr>
              <a:t>Tourisme</a:t>
            </a:r>
            <a:r>
              <a:rPr lang="en-US" sz="3500" b="1" dirty="0">
                <a:solidFill>
                  <a:schemeClr val="bg1"/>
                </a:solidFill>
                <a:latin typeface="Public Sans Bold"/>
                <a:ea typeface="Public Sans Bold"/>
                <a:cs typeface="Public Sans Bold"/>
                <a:sym typeface="Public Sans Bold"/>
              </a:rPr>
              <a:t> et </a:t>
            </a:r>
            <a:r>
              <a:rPr lang="en-US" sz="3500" b="1" dirty="0" err="1">
                <a:solidFill>
                  <a:schemeClr val="bg1"/>
                </a:solidFill>
                <a:latin typeface="Public Sans Bold"/>
                <a:ea typeface="Public Sans Bold"/>
                <a:cs typeface="Public Sans Bold"/>
                <a:sym typeface="Public Sans Bold"/>
              </a:rPr>
              <a:t>écotourisme</a:t>
            </a:r>
            <a:endParaRPr lang="en-US" sz="3500" b="1" dirty="0">
              <a:solidFill>
                <a:schemeClr val="bg1"/>
              </a:solidFill>
              <a:latin typeface="Public Sans Bold"/>
              <a:ea typeface="Public Sans Bold"/>
              <a:cs typeface="Public Sans Bold"/>
              <a:sym typeface="Public Sans Bold"/>
            </a:endParaRPr>
          </a:p>
          <a:p>
            <a:pPr algn="l">
              <a:lnSpc>
                <a:spcPts val="4566"/>
              </a:lnSpc>
            </a:pPr>
            <a:endParaRPr lang="en-US" sz="4000" b="1" dirty="0">
              <a:solidFill>
                <a:schemeClr val="bg1"/>
              </a:solidFill>
              <a:latin typeface="Public Sans Bold"/>
              <a:ea typeface="Public Sans Bold"/>
              <a:cs typeface="Public Sans Bold"/>
              <a:sym typeface="Public Sans Bold"/>
            </a:endParaRPr>
          </a:p>
          <a:p>
            <a:pPr marL="457200" indent="-457200">
              <a:lnSpc>
                <a:spcPts val="3523"/>
              </a:lnSpc>
              <a:buFont typeface="Arial" panose="020B0604020202020204" pitchFamily="34" charset="0"/>
              <a:buChar char="•"/>
            </a:pPr>
            <a:r>
              <a:rPr lang="en-US" sz="3200" dirty="0">
                <a:solidFill>
                  <a:schemeClr val="bg1"/>
                </a:solidFill>
                <a:latin typeface="Public Sans"/>
                <a:ea typeface="Public Sans"/>
                <a:cs typeface="Public Sans"/>
                <a:sym typeface="Public Sans"/>
              </a:rPr>
              <a:t>littoral du Lac Tanganyika </a:t>
            </a:r>
            <a:r>
              <a:rPr lang="en-US" sz="3200" dirty="0" err="1">
                <a:solidFill>
                  <a:schemeClr val="bg1"/>
                </a:solidFill>
                <a:latin typeface="Public Sans"/>
                <a:ea typeface="Public Sans"/>
                <a:cs typeface="Public Sans"/>
                <a:sym typeface="Public Sans"/>
              </a:rPr>
              <a:t>est</a:t>
            </a:r>
            <a:r>
              <a:rPr lang="en-US" sz="3200" dirty="0">
                <a:solidFill>
                  <a:schemeClr val="bg1"/>
                </a:solidFill>
                <a:latin typeface="Public Sans"/>
                <a:ea typeface="Public Sans"/>
                <a:cs typeface="Public Sans"/>
                <a:sym typeface="Public Sans"/>
              </a:rPr>
              <a:t> encore </a:t>
            </a:r>
            <a:r>
              <a:rPr lang="en-US" sz="3200" dirty="0" err="1">
                <a:solidFill>
                  <a:schemeClr val="bg1"/>
                </a:solidFill>
                <a:latin typeface="Public Sans"/>
                <a:ea typeface="Public Sans"/>
                <a:cs typeface="Public Sans"/>
                <a:sym typeface="Public Sans"/>
              </a:rPr>
              <a:t>vierge</a:t>
            </a:r>
            <a:r>
              <a:rPr lang="en-US" sz="3200" dirty="0">
                <a:solidFill>
                  <a:schemeClr val="bg1"/>
                </a:solidFill>
                <a:latin typeface="Public Sans"/>
                <a:ea typeface="Public Sans"/>
                <a:cs typeface="Public Sans"/>
                <a:sym typeface="Public Sans"/>
              </a:rPr>
              <a:t>. </a:t>
            </a:r>
            <a:r>
              <a:rPr lang="en-US" sz="3200" dirty="0" err="1">
                <a:solidFill>
                  <a:schemeClr val="bg1"/>
                </a:solidFill>
                <a:latin typeface="Public Sans"/>
                <a:ea typeface="Public Sans"/>
                <a:cs typeface="Public Sans"/>
                <a:sym typeface="Public Sans"/>
              </a:rPr>
              <a:t>Possibilités</a:t>
            </a:r>
            <a:r>
              <a:rPr lang="en-US" sz="3200" dirty="0">
                <a:solidFill>
                  <a:schemeClr val="bg1"/>
                </a:solidFill>
                <a:latin typeface="Public Sans"/>
                <a:ea typeface="Public Sans"/>
                <a:cs typeface="Public Sans"/>
                <a:sym typeface="Public Sans"/>
              </a:rPr>
              <a:t>  </a:t>
            </a:r>
            <a:r>
              <a:rPr lang="en-US" sz="3200" dirty="0" err="1">
                <a:solidFill>
                  <a:schemeClr val="bg1"/>
                </a:solidFill>
                <a:latin typeface="Public Sans"/>
                <a:ea typeface="Public Sans"/>
                <a:cs typeface="Public Sans"/>
                <a:sym typeface="Public Sans"/>
              </a:rPr>
              <a:t>d’y</a:t>
            </a:r>
            <a:r>
              <a:rPr lang="en-US" sz="3200" dirty="0">
                <a:solidFill>
                  <a:schemeClr val="bg1"/>
                </a:solidFill>
                <a:latin typeface="Public Sans"/>
                <a:ea typeface="Public Sans"/>
                <a:cs typeface="Public Sans"/>
                <a:sym typeface="Public Sans"/>
              </a:rPr>
              <a:t> </a:t>
            </a:r>
            <a:r>
              <a:rPr lang="en-US" sz="3200" dirty="0" err="1">
                <a:solidFill>
                  <a:schemeClr val="bg1"/>
                </a:solidFill>
                <a:latin typeface="Public Sans"/>
                <a:ea typeface="Public Sans"/>
                <a:cs typeface="Public Sans"/>
                <a:sym typeface="Public Sans"/>
              </a:rPr>
              <a:t>ériger</a:t>
            </a:r>
            <a:r>
              <a:rPr lang="en-US" sz="3200" dirty="0">
                <a:solidFill>
                  <a:schemeClr val="bg1"/>
                </a:solidFill>
                <a:latin typeface="Public Sans"/>
                <a:ea typeface="Public Sans"/>
                <a:cs typeface="Public Sans"/>
                <a:sym typeface="Public Sans"/>
              </a:rPr>
              <a:t>: </a:t>
            </a:r>
          </a:p>
          <a:p>
            <a:pPr marL="1069975" indent="-263525">
              <a:lnSpc>
                <a:spcPts val="3523"/>
              </a:lnSpc>
              <a:buFont typeface="Wingdings" panose="05000000000000000000" pitchFamily="2" charset="2"/>
              <a:buChar char="ü"/>
            </a:pPr>
            <a:r>
              <a:rPr lang="en-US" sz="3200" dirty="0">
                <a:solidFill>
                  <a:schemeClr val="bg1"/>
                </a:solidFill>
                <a:latin typeface="Public Sans"/>
                <a:ea typeface="Public Sans"/>
                <a:cs typeface="Public Sans"/>
                <a:sym typeface="Public Sans"/>
              </a:rPr>
              <a:t>des hotels de luxe, </a:t>
            </a:r>
          </a:p>
          <a:p>
            <a:pPr marL="1069975" indent="-263525">
              <a:lnSpc>
                <a:spcPts val="3523"/>
              </a:lnSpc>
              <a:buFont typeface="Wingdings" panose="05000000000000000000" pitchFamily="2" charset="2"/>
              <a:buChar char="ü"/>
            </a:pPr>
            <a:r>
              <a:rPr lang="en-US" sz="3200" dirty="0">
                <a:solidFill>
                  <a:schemeClr val="bg1"/>
                </a:solidFill>
                <a:latin typeface="Public Sans"/>
                <a:ea typeface="Public Sans"/>
                <a:cs typeface="Public Sans"/>
                <a:sym typeface="Public Sans"/>
              </a:rPr>
              <a:t>des </a:t>
            </a:r>
            <a:r>
              <a:rPr lang="en-US" sz="3200" dirty="0" err="1">
                <a:solidFill>
                  <a:schemeClr val="bg1"/>
                </a:solidFill>
                <a:latin typeface="Public Sans"/>
                <a:ea typeface="Public Sans"/>
                <a:cs typeface="Public Sans"/>
                <a:sym typeface="Public Sans"/>
              </a:rPr>
              <a:t>centres</a:t>
            </a:r>
            <a:r>
              <a:rPr lang="en-US" sz="3200" dirty="0">
                <a:solidFill>
                  <a:schemeClr val="bg1"/>
                </a:solidFill>
                <a:latin typeface="Public Sans"/>
                <a:ea typeface="Public Sans"/>
                <a:cs typeface="Public Sans"/>
                <a:sym typeface="Public Sans"/>
              </a:rPr>
              <a:t> de </a:t>
            </a:r>
            <a:r>
              <a:rPr lang="en-US" sz="3200" dirty="0" err="1">
                <a:solidFill>
                  <a:schemeClr val="bg1"/>
                </a:solidFill>
                <a:latin typeface="Public Sans"/>
                <a:ea typeface="Public Sans"/>
                <a:cs typeface="Public Sans"/>
                <a:sym typeface="Public Sans"/>
              </a:rPr>
              <a:t>conférences</a:t>
            </a:r>
            <a:r>
              <a:rPr lang="en-US" sz="3200" dirty="0">
                <a:solidFill>
                  <a:schemeClr val="bg1"/>
                </a:solidFill>
                <a:latin typeface="Public Sans"/>
                <a:ea typeface="Public Sans"/>
                <a:cs typeface="Public Sans"/>
                <a:sym typeface="Public Sans"/>
              </a:rPr>
              <a:t>, </a:t>
            </a:r>
          </a:p>
          <a:p>
            <a:pPr marL="1069975" indent="-263525">
              <a:lnSpc>
                <a:spcPts val="3523"/>
              </a:lnSpc>
              <a:buFont typeface="Wingdings" panose="05000000000000000000" pitchFamily="2" charset="2"/>
              <a:buChar char="ü"/>
            </a:pPr>
            <a:r>
              <a:rPr lang="fr-FR" sz="3200" dirty="0">
                <a:solidFill>
                  <a:schemeClr val="bg1"/>
                </a:solidFill>
                <a:latin typeface="Public Sans"/>
              </a:rPr>
              <a:t>investir dans les croisières, </a:t>
            </a:r>
            <a:r>
              <a:rPr lang="en-US" sz="3200" dirty="0">
                <a:solidFill>
                  <a:schemeClr val="bg1"/>
                </a:solidFill>
                <a:latin typeface="Public Sans"/>
                <a:ea typeface="Public Sans"/>
                <a:cs typeface="Public Sans"/>
                <a:sym typeface="Public Sans"/>
              </a:rPr>
              <a:t>bateaux de </a:t>
            </a:r>
            <a:r>
              <a:rPr lang="en-US" sz="3200" dirty="0" err="1">
                <a:solidFill>
                  <a:schemeClr val="bg1"/>
                </a:solidFill>
                <a:latin typeface="Public Sans"/>
                <a:ea typeface="Public Sans"/>
                <a:cs typeface="Public Sans"/>
                <a:sym typeface="Public Sans"/>
              </a:rPr>
              <a:t>plaisance</a:t>
            </a:r>
            <a:r>
              <a:rPr lang="en-US" sz="3200" dirty="0">
                <a:solidFill>
                  <a:schemeClr val="bg1"/>
                </a:solidFill>
                <a:latin typeface="Public Sans"/>
                <a:ea typeface="Public Sans"/>
                <a:cs typeface="Public Sans"/>
                <a:sym typeface="Public Sans"/>
              </a:rPr>
              <a:t>, </a:t>
            </a:r>
            <a:r>
              <a:rPr lang="en-US" sz="3200" dirty="0" err="1">
                <a:solidFill>
                  <a:schemeClr val="bg1"/>
                </a:solidFill>
                <a:latin typeface="Public Sans"/>
                <a:ea typeface="Public Sans"/>
                <a:cs typeface="Public Sans"/>
                <a:sym typeface="Public Sans"/>
              </a:rPr>
              <a:t>aménagement</a:t>
            </a:r>
            <a:r>
              <a:rPr lang="en-US" sz="3200" dirty="0">
                <a:solidFill>
                  <a:schemeClr val="bg1"/>
                </a:solidFill>
                <a:latin typeface="Public Sans"/>
                <a:ea typeface="Public Sans"/>
                <a:cs typeface="Public Sans"/>
                <a:sym typeface="Public Sans"/>
              </a:rPr>
              <a:t> des </a:t>
            </a:r>
            <a:r>
              <a:rPr lang="en-US" sz="3200" dirty="0" err="1">
                <a:solidFill>
                  <a:schemeClr val="bg1"/>
                </a:solidFill>
                <a:latin typeface="Public Sans"/>
                <a:ea typeface="Public Sans"/>
                <a:cs typeface="Public Sans"/>
                <a:sym typeface="Public Sans"/>
              </a:rPr>
              <a:t>lieux</a:t>
            </a:r>
            <a:r>
              <a:rPr lang="en-US" sz="3200" dirty="0">
                <a:solidFill>
                  <a:schemeClr val="bg1"/>
                </a:solidFill>
                <a:latin typeface="Public Sans"/>
                <a:ea typeface="Public Sans"/>
                <a:cs typeface="Public Sans"/>
                <a:sym typeface="Public Sans"/>
              </a:rPr>
              <a:t> pour les sports </a:t>
            </a:r>
            <a:r>
              <a:rPr lang="en-US" sz="3200" dirty="0" err="1">
                <a:solidFill>
                  <a:schemeClr val="bg1"/>
                </a:solidFill>
                <a:latin typeface="Public Sans"/>
                <a:ea typeface="Public Sans"/>
                <a:cs typeface="Public Sans"/>
                <a:sym typeface="Public Sans"/>
              </a:rPr>
              <a:t>nautiques</a:t>
            </a:r>
            <a:r>
              <a:rPr lang="en-US" sz="3200" dirty="0">
                <a:solidFill>
                  <a:schemeClr val="bg1"/>
                </a:solidFill>
                <a:latin typeface="Public Sans"/>
                <a:ea typeface="Public Sans"/>
                <a:cs typeface="Public Sans"/>
                <a:sym typeface="Public Sans"/>
              </a:rPr>
              <a:t> et de  </a:t>
            </a:r>
            <a:r>
              <a:rPr lang="fr-FR" sz="3200" dirty="0">
                <a:solidFill>
                  <a:schemeClr val="bg1"/>
                </a:solidFill>
                <a:latin typeface="Public Sans"/>
              </a:rPr>
              <a:t>parcs aquatiques</a:t>
            </a:r>
            <a:endParaRPr lang="en-US" sz="3200" dirty="0">
              <a:solidFill>
                <a:schemeClr val="bg1"/>
              </a:solidFill>
              <a:latin typeface="Public Sans"/>
              <a:sym typeface="Public Sans"/>
            </a:endParaRPr>
          </a:p>
        </p:txBody>
      </p:sp>
      <p:sp>
        <p:nvSpPr>
          <p:cNvPr id="4" name="TextBox 5"/>
          <p:cNvSpPr txBox="1"/>
          <p:nvPr/>
        </p:nvSpPr>
        <p:spPr>
          <a:xfrm>
            <a:off x="762769" y="3162300"/>
            <a:ext cx="7917353" cy="4206280"/>
          </a:xfrm>
          <a:prstGeom prst="rect">
            <a:avLst/>
          </a:prstGeom>
        </p:spPr>
        <p:txBody>
          <a:bodyPr wrap="square" lIns="0" tIns="0" rIns="0" bIns="0" rtlCol="0" anchor="t">
            <a:spAutoFit/>
          </a:bodyPr>
          <a:lstStyle/>
          <a:p>
            <a:pPr marL="620713" indent="-620713" algn="l">
              <a:lnSpc>
                <a:spcPts val="4629"/>
              </a:lnSpc>
            </a:pPr>
            <a:r>
              <a:rPr lang="en-US" sz="3500" b="1" dirty="0">
                <a:solidFill>
                  <a:srgbClr val="0795AE"/>
                </a:solidFill>
                <a:latin typeface="Public Sans Bold"/>
                <a:ea typeface="Public Sans Bold"/>
                <a:cs typeface="Public Sans Bold"/>
                <a:sym typeface="Public Sans Bold"/>
              </a:rPr>
              <a:t>8. </a:t>
            </a:r>
            <a:r>
              <a:rPr lang="en-US" sz="3500" b="1" dirty="0" err="1">
                <a:solidFill>
                  <a:srgbClr val="0795AE"/>
                </a:solidFill>
                <a:latin typeface="Public Sans Bold"/>
                <a:ea typeface="Public Sans Bold"/>
                <a:cs typeface="Public Sans Bold"/>
                <a:sym typeface="Public Sans Bold"/>
              </a:rPr>
              <a:t>Énergies</a:t>
            </a:r>
            <a:r>
              <a:rPr lang="en-US" sz="3500" b="1" dirty="0">
                <a:solidFill>
                  <a:srgbClr val="0795AE"/>
                </a:solidFill>
                <a:latin typeface="Public Sans Bold"/>
                <a:ea typeface="Public Sans Bold"/>
                <a:cs typeface="Public Sans Bold"/>
                <a:sym typeface="Public Sans Bold"/>
              </a:rPr>
              <a:t> </a:t>
            </a:r>
            <a:r>
              <a:rPr lang="en-US" sz="3500" b="1" dirty="0" err="1">
                <a:solidFill>
                  <a:srgbClr val="0795AE"/>
                </a:solidFill>
                <a:latin typeface="Public Sans Bold"/>
                <a:ea typeface="Public Sans Bold"/>
                <a:cs typeface="Public Sans Bold"/>
                <a:sym typeface="Public Sans Bold"/>
              </a:rPr>
              <a:t>renouvelables</a:t>
            </a:r>
            <a:r>
              <a:rPr lang="en-US" sz="3500" b="1" dirty="0">
                <a:solidFill>
                  <a:srgbClr val="0795AE"/>
                </a:solidFill>
                <a:latin typeface="Public Sans Bold"/>
                <a:ea typeface="Public Sans Bold"/>
                <a:cs typeface="Public Sans Bold"/>
                <a:sym typeface="Public Sans Bold"/>
              </a:rPr>
              <a:t> et Technologies </a:t>
            </a:r>
            <a:r>
              <a:rPr lang="en-US" sz="3500" b="1" dirty="0" err="1">
                <a:solidFill>
                  <a:srgbClr val="0795AE"/>
                </a:solidFill>
                <a:latin typeface="Public Sans Bold"/>
                <a:ea typeface="Public Sans Bold"/>
                <a:cs typeface="Public Sans Bold"/>
                <a:sym typeface="Public Sans Bold"/>
              </a:rPr>
              <a:t>vertes</a:t>
            </a:r>
            <a:endParaRPr lang="en-US" sz="3500" b="1" dirty="0">
              <a:solidFill>
                <a:srgbClr val="0795AE"/>
              </a:solidFill>
              <a:latin typeface="Public Sans Bold"/>
              <a:ea typeface="Public Sans Bold"/>
              <a:cs typeface="Public Sans Bold"/>
              <a:sym typeface="Public Sans Bold"/>
            </a:endParaRPr>
          </a:p>
          <a:p>
            <a:pPr algn="l">
              <a:lnSpc>
                <a:spcPts val="5092"/>
              </a:lnSpc>
            </a:pPr>
            <a:endParaRPr lang="en-US" sz="3200" b="1" dirty="0">
              <a:solidFill>
                <a:srgbClr val="0795AE"/>
              </a:solidFill>
              <a:latin typeface="Public Sans Bold"/>
              <a:ea typeface="Public Sans Bold"/>
              <a:cs typeface="Public Sans Bold"/>
              <a:sym typeface="Public Sans Bold"/>
            </a:endParaRPr>
          </a:p>
          <a:p>
            <a:pPr marL="799667" lvl="1" indent="-399834" algn="l">
              <a:lnSpc>
                <a:spcPts val="3703"/>
              </a:lnSpc>
              <a:buFont typeface="Arial"/>
              <a:buChar char="•"/>
            </a:pPr>
            <a:r>
              <a:rPr lang="en-US" sz="3200" dirty="0" err="1">
                <a:solidFill>
                  <a:srgbClr val="0795AE"/>
                </a:solidFill>
                <a:latin typeface="Public Sans"/>
                <a:ea typeface="Public Sans"/>
                <a:cs typeface="Public Sans"/>
                <a:sym typeface="Public Sans"/>
              </a:rPr>
              <a:t>Potentiel</a:t>
            </a:r>
            <a:r>
              <a:rPr lang="en-US" sz="3200" dirty="0">
                <a:solidFill>
                  <a:srgbClr val="0795AE"/>
                </a:solidFill>
                <a:latin typeface="Public Sans"/>
                <a:ea typeface="Public Sans"/>
                <a:cs typeface="Public Sans"/>
                <a:sym typeface="Public Sans"/>
              </a:rPr>
              <a:t> </a:t>
            </a:r>
            <a:r>
              <a:rPr lang="en-US" sz="3200" dirty="0" err="1">
                <a:solidFill>
                  <a:srgbClr val="0795AE"/>
                </a:solidFill>
                <a:latin typeface="Public Sans"/>
                <a:ea typeface="Public Sans"/>
                <a:cs typeface="Public Sans"/>
                <a:sym typeface="Public Sans"/>
              </a:rPr>
              <a:t>en</a:t>
            </a:r>
            <a:r>
              <a:rPr lang="en-US" sz="3200" dirty="0">
                <a:solidFill>
                  <a:srgbClr val="0795AE"/>
                </a:solidFill>
                <a:latin typeface="Public Sans"/>
                <a:ea typeface="Public Sans"/>
                <a:cs typeface="Public Sans"/>
                <a:sym typeface="Public Sans"/>
              </a:rPr>
              <a:t> hydro-</a:t>
            </a:r>
            <a:r>
              <a:rPr lang="en-US" sz="3200" dirty="0" err="1">
                <a:solidFill>
                  <a:srgbClr val="0795AE"/>
                </a:solidFill>
                <a:latin typeface="Public Sans"/>
                <a:ea typeface="Public Sans"/>
                <a:cs typeface="Public Sans"/>
                <a:sym typeface="Public Sans"/>
              </a:rPr>
              <a:t>électricité</a:t>
            </a:r>
            <a:r>
              <a:rPr lang="en-US" sz="3200" dirty="0">
                <a:solidFill>
                  <a:srgbClr val="0795AE"/>
                </a:solidFill>
                <a:latin typeface="Public Sans"/>
                <a:ea typeface="Public Sans"/>
                <a:cs typeface="Public Sans"/>
                <a:sym typeface="Public Sans"/>
              </a:rPr>
              <a:t> et dans </a:t>
            </a:r>
            <a:r>
              <a:rPr lang="en-US" sz="3200" dirty="0" err="1">
                <a:solidFill>
                  <a:srgbClr val="0795AE"/>
                </a:solidFill>
                <a:latin typeface="Public Sans"/>
                <a:ea typeface="Public Sans"/>
                <a:cs typeface="Public Sans"/>
                <a:sym typeface="Public Sans"/>
              </a:rPr>
              <a:t>l’énergie</a:t>
            </a:r>
            <a:r>
              <a:rPr lang="en-US" sz="3200" dirty="0">
                <a:solidFill>
                  <a:srgbClr val="0795AE"/>
                </a:solidFill>
                <a:latin typeface="Public Sans"/>
                <a:ea typeface="Public Sans"/>
                <a:cs typeface="Public Sans"/>
                <a:sym typeface="Public Sans"/>
              </a:rPr>
              <a:t> </a:t>
            </a:r>
            <a:r>
              <a:rPr lang="en-US" sz="3200" dirty="0" err="1">
                <a:solidFill>
                  <a:srgbClr val="0795AE"/>
                </a:solidFill>
                <a:latin typeface="Public Sans"/>
                <a:ea typeface="Public Sans"/>
                <a:cs typeface="Public Sans"/>
                <a:sym typeface="Public Sans"/>
              </a:rPr>
              <a:t>solaire</a:t>
            </a:r>
            <a:r>
              <a:rPr lang="en-US" sz="3200" dirty="0">
                <a:solidFill>
                  <a:srgbClr val="0795AE"/>
                </a:solidFill>
                <a:latin typeface="Public Sans"/>
                <a:ea typeface="Public Sans"/>
                <a:cs typeface="Public Sans"/>
                <a:sym typeface="Public Sans"/>
              </a:rPr>
              <a:t> encore </a:t>
            </a:r>
            <a:r>
              <a:rPr lang="en-US" sz="3200" dirty="0" err="1">
                <a:solidFill>
                  <a:srgbClr val="0795AE"/>
                </a:solidFill>
                <a:latin typeface="Public Sans"/>
                <a:ea typeface="Public Sans"/>
                <a:cs typeface="Public Sans"/>
                <a:sym typeface="Public Sans"/>
              </a:rPr>
              <a:t>inexploité</a:t>
            </a:r>
            <a:endParaRPr lang="en-US" sz="3200" dirty="0">
              <a:solidFill>
                <a:srgbClr val="0795AE"/>
              </a:solidFill>
              <a:latin typeface="Public Sans"/>
              <a:ea typeface="Public Sans"/>
              <a:cs typeface="Public Sans"/>
              <a:sym typeface="Public Sans"/>
            </a:endParaRPr>
          </a:p>
          <a:p>
            <a:pPr marL="799667" lvl="1" indent="-399834" algn="l">
              <a:lnSpc>
                <a:spcPts val="3703"/>
              </a:lnSpc>
              <a:buFont typeface="Arial"/>
              <a:buChar char="•"/>
            </a:pPr>
            <a:r>
              <a:rPr lang="en-US" sz="3200" dirty="0">
                <a:solidFill>
                  <a:srgbClr val="0795AE"/>
                </a:solidFill>
                <a:latin typeface="Public Sans"/>
                <a:ea typeface="Public Sans"/>
                <a:cs typeface="Public Sans"/>
                <a:sym typeface="Public Sans"/>
              </a:rPr>
              <a:t>la </a:t>
            </a:r>
            <a:r>
              <a:rPr lang="en-US" sz="3200" dirty="0" err="1">
                <a:solidFill>
                  <a:srgbClr val="0795AE"/>
                </a:solidFill>
                <a:latin typeface="Public Sans"/>
                <a:ea typeface="Public Sans"/>
                <a:cs typeface="Public Sans"/>
                <a:sym typeface="Public Sans"/>
              </a:rPr>
              <a:t>géothermique</a:t>
            </a:r>
            <a:r>
              <a:rPr lang="en-US" sz="3200" dirty="0">
                <a:solidFill>
                  <a:srgbClr val="0795AE"/>
                </a:solidFill>
                <a:latin typeface="Public Sans"/>
                <a:ea typeface="Public Sans"/>
                <a:cs typeface="Public Sans"/>
                <a:sym typeface="Public Sans"/>
              </a:rPr>
              <a:t>, la </a:t>
            </a:r>
            <a:r>
              <a:rPr lang="en-US" sz="3200" dirty="0" err="1">
                <a:solidFill>
                  <a:srgbClr val="0795AE"/>
                </a:solidFill>
                <a:latin typeface="Public Sans"/>
                <a:ea typeface="Public Sans"/>
                <a:cs typeface="Public Sans"/>
                <a:sym typeface="Public Sans"/>
              </a:rPr>
              <a:t>biomasse</a:t>
            </a:r>
            <a:endParaRPr lang="en-US" sz="3200" dirty="0">
              <a:solidFill>
                <a:srgbClr val="0795AE"/>
              </a:solidFill>
              <a:latin typeface="Public Sans"/>
              <a:ea typeface="Public Sans"/>
              <a:cs typeface="Public Sans"/>
              <a:sym typeface="Public Sans"/>
            </a:endParaRPr>
          </a:p>
          <a:p>
            <a:pPr marL="799667" lvl="1" indent="-399834" algn="l">
              <a:lnSpc>
                <a:spcPts val="3703"/>
              </a:lnSpc>
              <a:buFont typeface="Arial"/>
              <a:buChar char="•"/>
            </a:pPr>
            <a:r>
              <a:rPr lang="en-US" sz="3200" dirty="0" err="1">
                <a:solidFill>
                  <a:srgbClr val="0795AE"/>
                </a:solidFill>
                <a:latin typeface="Public Sans"/>
                <a:ea typeface="Public Sans"/>
                <a:cs typeface="Public Sans"/>
                <a:sym typeface="Public Sans"/>
              </a:rPr>
              <a:t>Création</a:t>
            </a:r>
            <a:r>
              <a:rPr lang="en-US" sz="3200" dirty="0">
                <a:solidFill>
                  <a:srgbClr val="0795AE"/>
                </a:solidFill>
                <a:latin typeface="Public Sans"/>
                <a:ea typeface="Public Sans"/>
                <a:cs typeface="Public Sans"/>
                <a:sym typeface="Public Sans"/>
              </a:rPr>
              <a:t> </a:t>
            </a:r>
            <a:r>
              <a:rPr lang="en-US" sz="3200" dirty="0" err="1">
                <a:solidFill>
                  <a:srgbClr val="0795AE"/>
                </a:solidFill>
                <a:latin typeface="Public Sans"/>
                <a:ea typeface="Public Sans"/>
                <a:cs typeface="Public Sans"/>
                <a:sym typeface="Public Sans"/>
              </a:rPr>
              <a:t>d’industries</a:t>
            </a:r>
            <a:r>
              <a:rPr lang="en-US" sz="3200" dirty="0">
                <a:solidFill>
                  <a:srgbClr val="0795AE"/>
                </a:solidFill>
                <a:latin typeface="Public Sans"/>
                <a:ea typeface="Public Sans"/>
                <a:cs typeface="Public Sans"/>
                <a:sym typeface="Public Sans"/>
              </a:rPr>
              <a:t> </a:t>
            </a:r>
            <a:r>
              <a:rPr lang="en-US" sz="3200" dirty="0" err="1">
                <a:solidFill>
                  <a:srgbClr val="0795AE"/>
                </a:solidFill>
                <a:latin typeface="Public Sans"/>
                <a:ea typeface="Public Sans"/>
                <a:cs typeface="Public Sans"/>
                <a:sym typeface="Public Sans"/>
              </a:rPr>
              <a:t>vertes</a:t>
            </a:r>
            <a:r>
              <a:rPr lang="en-US" sz="3200" dirty="0">
                <a:solidFill>
                  <a:srgbClr val="0795AE"/>
                </a:solidFill>
                <a:latin typeface="Public Sans"/>
                <a:ea typeface="Public Sans"/>
                <a:cs typeface="Public Sans"/>
                <a:sym typeface="Public Sans"/>
              </a:rPr>
              <a:t> et de gestion et </a:t>
            </a:r>
            <a:r>
              <a:rPr lang="en-US" sz="3200" dirty="0" err="1">
                <a:solidFill>
                  <a:srgbClr val="0795AE"/>
                </a:solidFill>
                <a:latin typeface="Public Sans"/>
                <a:ea typeface="Public Sans"/>
                <a:cs typeface="Public Sans"/>
                <a:sym typeface="Public Sans"/>
              </a:rPr>
              <a:t>recyclage</a:t>
            </a:r>
            <a:r>
              <a:rPr lang="en-US" sz="3200" dirty="0">
                <a:solidFill>
                  <a:srgbClr val="0795AE"/>
                </a:solidFill>
                <a:latin typeface="Public Sans"/>
                <a:ea typeface="Public Sans"/>
                <a:cs typeface="Public Sans"/>
                <a:sym typeface="Public Sans"/>
              </a:rPr>
              <a:t> des </a:t>
            </a:r>
            <a:r>
              <a:rPr lang="en-US" sz="3200" dirty="0" err="1">
                <a:solidFill>
                  <a:srgbClr val="0795AE"/>
                </a:solidFill>
                <a:latin typeface="Public Sans"/>
                <a:ea typeface="Public Sans"/>
                <a:cs typeface="Public Sans"/>
                <a:sym typeface="Public Sans"/>
              </a:rPr>
              <a:t>déchets</a:t>
            </a:r>
            <a:endParaRPr lang="en-US" sz="3200" dirty="0">
              <a:solidFill>
                <a:srgbClr val="0795AE"/>
              </a:solidFill>
              <a:latin typeface="Public Sans"/>
              <a:ea typeface="Public Sans"/>
              <a:cs typeface="Public Sans"/>
              <a:sym typeface="Public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7B2">
                <a:alpha val="100000"/>
              </a:srgbClr>
            </a:gs>
            <a:gs pos="100000">
              <a:srgbClr val="7ED957">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rot="-10800000">
            <a:off x="7850721" y="2578390"/>
            <a:ext cx="9596320" cy="6017933"/>
            <a:chOff x="0" y="0"/>
            <a:chExt cx="3513667" cy="2203450"/>
          </a:xfrm>
        </p:grpSpPr>
        <p:sp>
          <p:nvSpPr>
            <p:cNvPr id="3" name="Freeform 3"/>
            <p:cNvSpPr/>
            <p:nvPr/>
          </p:nvSpPr>
          <p:spPr>
            <a:xfrm>
              <a:off x="12700" y="12700"/>
              <a:ext cx="3488267" cy="2178050"/>
            </a:xfrm>
            <a:custGeom>
              <a:avLst/>
              <a:gdLst/>
              <a:ahLst/>
              <a:cxnLst/>
              <a:rect l="l" t="t" r="r" b="b"/>
              <a:pathLst>
                <a:path w="3488267" h="2178050">
                  <a:moveTo>
                    <a:pt x="3488267" y="2178050"/>
                  </a:moveTo>
                  <a:lnTo>
                    <a:pt x="1088390" y="2178050"/>
                  </a:lnTo>
                  <a:cubicBezTo>
                    <a:pt x="487680" y="2178050"/>
                    <a:pt x="0" y="1690370"/>
                    <a:pt x="0" y="1088390"/>
                  </a:cubicBezTo>
                  <a:cubicBezTo>
                    <a:pt x="0" y="487680"/>
                    <a:pt x="487680" y="0"/>
                    <a:pt x="1088390" y="0"/>
                  </a:cubicBezTo>
                  <a:lnTo>
                    <a:pt x="3488267" y="0"/>
                  </a:lnTo>
                  <a:lnTo>
                    <a:pt x="3488267" y="2178050"/>
                  </a:lnTo>
                  <a:close/>
                </a:path>
              </a:pathLst>
            </a:custGeom>
            <a:gradFill rotWithShape="1">
              <a:gsLst>
                <a:gs pos="0">
                  <a:srgbClr val="0CC0DF">
                    <a:alpha val="100000"/>
                  </a:srgbClr>
                </a:gs>
                <a:gs pos="100000">
                  <a:srgbClr val="FFDE59">
                    <a:alpha val="100000"/>
                  </a:srgbClr>
                </a:gs>
              </a:gsLst>
              <a:lin ang="0"/>
            </a:gradFill>
          </p:spPr>
        </p:sp>
        <p:sp>
          <p:nvSpPr>
            <p:cNvPr id="4" name="Freeform 4"/>
            <p:cNvSpPr/>
            <p:nvPr/>
          </p:nvSpPr>
          <p:spPr>
            <a:xfrm>
              <a:off x="0" y="0"/>
              <a:ext cx="3513667" cy="2203450"/>
            </a:xfrm>
            <a:custGeom>
              <a:avLst/>
              <a:gdLst/>
              <a:ahLst/>
              <a:cxnLst/>
              <a:rect l="l" t="t" r="r" b="b"/>
              <a:pathLst>
                <a:path w="3513667" h="2203450">
                  <a:moveTo>
                    <a:pt x="3513667" y="2203450"/>
                  </a:moveTo>
                  <a:lnTo>
                    <a:pt x="1101090" y="2203450"/>
                  </a:lnTo>
                  <a:cubicBezTo>
                    <a:pt x="494030" y="2203450"/>
                    <a:pt x="0" y="1709420"/>
                    <a:pt x="0" y="1101090"/>
                  </a:cubicBezTo>
                  <a:cubicBezTo>
                    <a:pt x="0" y="494030"/>
                    <a:pt x="494030" y="0"/>
                    <a:pt x="1101090" y="0"/>
                  </a:cubicBezTo>
                  <a:lnTo>
                    <a:pt x="3513667" y="0"/>
                  </a:lnTo>
                  <a:lnTo>
                    <a:pt x="3513667" y="2203450"/>
                  </a:lnTo>
                  <a:close/>
                  <a:moveTo>
                    <a:pt x="1101090" y="25400"/>
                  </a:moveTo>
                  <a:cubicBezTo>
                    <a:pt x="508000" y="25400"/>
                    <a:pt x="25400" y="508000"/>
                    <a:pt x="25400" y="1101090"/>
                  </a:cubicBezTo>
                  <a:cubicBezTo>
                    <a:pt x="25400" y="1694180"/>
                    <a:pt x="508000" y="2176780"/>
                    <a:pt x="1101090" y="2176780"/>
                  </a:cubicBezTo>
                  <a:lnTo>
                    <a:pt x="3488267" y="2176780"/>
                  </a:lnTo>
                  <a:lnTo>
                    <a:pt x="3488267" y="25400"/>
                  </a:lnTo>
                  <a:lnTo>
                    <a:pt x="1101090" y="25400"/>
                  </a:lnTo>
                  <a:close/>
                </a:path>
              </a:pathLst>
            </a:custGeom>
            <a:solidFill>
              <a:srgbClr val="000000">
                <a:alpha val="0"/>
              </a:srgbClr>
            </a:solidFill>
          </p:spPr>
        </p:sp>
      </p:grpSp>
      <p:grpSp>
        <p:nvGrpSpPr>
          <p:cNvPr id="5" name="Group 5"/>
          <p:cNvGrpSpPr/>
          <p:nvPr/>
        </p:nvGrpSpPr>
        <p:grpSpPr>
          <a:xfrm>
            <a:off x="504776" y="2578390"/>
            <a:ext cx="9596320" cy="6017933"/>
            <a:chOff x="0" y="0"/>
            <a:chExt cx="3513667" cy="2203450"/>
          </a:xfrm>
        </p:grpSpPr>
        <p:sp>
          <p:nvSpPr>
            <p:cNvPr id="6" name="Freeform 6"/>
            <p:cNvSpPr/>
            <p:nvPr/>
          </p:nvSpPr>
          <p:spPr>
            <a:xfrm>
              <a:off x="12700" y="12700"/>
              <a:ext cx="3488267" cy="2178050"/>
            </a:xfrm>
            <a:custGeom>
              <a:avLst/>
              <a:gdLst/>
              <a:ahLst/>
              <a:cxnLst/>
              <a:rect l="l" t="t" r="r" b="b"/>
              <a:pathLst>
                <a:path w="3488267" h="2178050">
                  <a:moveTo>
                    <a:pt x="3488267" y="2178050"/>
                  </a:moveTo>
                  <a:lnTo>
                    <a:pt x="1088390" y="2178050"/>
                  </a:lnTo>
                  <a:cubicBezTo>
                    <a:pt x="487680" y="2178050"/>
                    <a:pt x="0" y="1690370"/>
                    <a:pt x="0" y="1088390"/>
                  </a:cubicBezTo>
                  <a:cubicBezTo>
                    <a:pt x="0" y="487680"/>
                    <a:pt x="487680" y="0"/>
                    <a:pt x="1088390" y="0"/>
                  </a:cubicBezTo>
                  <a:lnTo>
                    <a:pt x="3488267" y="0"/>
                  </a:lnTo>
                  <a:lnTo>
                    <a:pt x="3488267" y="2178050"/>
                  </a:lnTo>
                  <a:close/>
                </a:path>
              </a:pathLst>
            </a:custGeom>
            <a:gradFill rotWithShape="1">
              <a:gsLst>
                <a:gs pos="0">
                  <a:srgbClr val="0CC0DF">
                    <a:alpha val="100000"/>
                  </a:srgbClr>
                </a:gs>
                <a:gs pos="100000">
                  <a:srgbClr val="FFDE59">
                    <a:alpha val="100000"/>
                  </a:srgbClr>
                </a:gs>
              </a:gsLst>
              <a:lin ang="0"/>
            </a:gradFill>
          </p:spPr>
        </p:sp>
        <p:sp>
          <p:nvSpPr>
            <p:cNvPr id="7" name="Freeform 7"/>
            <p:cNvSpPr/>
            <p:nvPr/>
          </p:nvSpPr>
          <p:spPr>
            <a:xfrm>
              <a:off x="0" y="0"/>
              <a:ext cx="3513667" cy="2203450"/>
            </a:xfrm>
            <a:custGeom>
              <a:avLst/>
              <a:gdLst/>
              <a:ahLst/>
              <a:cxnLst/>
              <a:rect l="l" t="t" r="r" b="b"/>
              <a:pathLst>
                <a:path w="3513667" h="2203450">
                  <a:moveTo>
                    <a:pt x="3513667" y="2203450"/>
                  </a:moveTo>
                  <a:lnTo>
                    <a:pt x="1101090" y="2203450"/>
                  </a:lnTo>
                  <a:cubicBezTo>
                    <a:pt x="494030" y="2203450"/>
                    <a:pt x="0" y="1709420"/>
                    <a:pt x="0" y="1101090"/>
                  </a:cubicBezTo>
                  <a:cubicBezTo>
                    <a:pt x="0" y="494030"/>
                    <a:pt x="494030" y="0"/>
                    <a:pt x="1101090" y="0"/>
                  </a:cubicBezTo>
                  <a:lnTo>
                    <a:pt x="3513667" y="0"/>
                  </a:lnTo>
                  <a:lnTo>
                    <a:pt x="3513667" y="2203450"/>
                  </a:lnTo>
                  <a:close/>
                  <a:moveTo>
                    <a:pt x="1101090" y="25400"/>
                  </a:moveTo>
                  <a:cubicBezTo>
                    <a:pt x="508000" y="25400"/>
                    <a:pt x="25400" y="508000"/>
                    <a:pt x="25400" y="1101090"/>
                  </a:cubicBezTo>
                  <a:cubicBezTo>
                    <a:pt x="25400" y="1694180"/>
                    <a:pt x="508000" y="2176780"/>
                    <a:pt x="1101090" y="2176780"/>
                  </a:cubicBezTo>
                  <a:lnTo>
                    <a:pt x="3488267" y="2176780"/>
                  </a:lnTo>
                  <a:lnTo>
                    <a:pt x="3488267" y="25400"/>
                  </a:lnTo>
                  <a:lnTo>
                    <a:pt x="1101090" y="25400"/>
                  </a:lnTo>
                  <a:close/>
                </a:path>
              </a:pathLst>
            </a:custGeom>
            <a:solidFill>
              <a:srgbClr val="000000">
                <a:alpha val="0"/>
              </a:srgbClr>
            </a:solidFill>
          </p:spPr>
        </p:sp>
      </p:grpSp>
      <p:sp>
        <p:nvSpPr>
          <p:cNvPr id="8" name="Freeform 8"/>
          <p:cNvSpPr/>
          <p:nvPr/>
        </p:nvSpPr>
        <p:spPr>
          <a:xfrm>
            <a:off x="6108387" y="2525097"/>
            <a:ext cx="6071226" cy="6071226"/>
          </a:xfrm>
          <a:custGeom>
            <a:avLst/>
            <a:gdLst/>
            <a:ahLst/>
            <a:cxnLst/>
            <a:rect l="l" t="t" r="r" b="b"/>
            <a:pathLst>
              <a:path w="6071226" h="6071226">
                <a:moveTo>
                  <a:pt x="0" y="0"/>
                </a:moveTo>
                <a:lnTo>
                  <a:pt x="6071226" y="0"/>
                </a:lnTo>
                <a:lnTo>
                  <a:pt x="6071226" y="6071226"/>
                </a:lnTo>
                <a:lnTo>
                  <a:pt x="0" y="607122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TextBox 9"/>
          <p:cNvSpPr txBox="1"/>
          <p:nvPr/>
        </p:nvSpPr>
        <p:spPr>
          <a:xfrm>
            <a:off x="12293913" y="4450984"/>
            <a:ext cx="5153128" cy="2143252"/>
          </a:xfrm>
          <a:prstGeom prst="rect">
            <a:avLst/>
          </a:prstGeom>
        </p:spPr>
        <p:txBody>
          <a:bodyPr lIns="0" tIns="0" rIns="0" bIns="0" rtlCol="0" anchor="t">
            <a:spAutoFit/>
          </a:bodyPr>
          <a:lstStyle/>
          <a:p>
            <a:pPr algn="l">
              <a:lnSpc>
                <a:spcPts val="5767"/>
              </a:lnSpc>
            </a:pPr>
            <a:r>
              <a:rPr lang="en-US" sz="4119">
                <a:solidFill>
                  <a:srgbClr val="FFFFFF"/>
                </a:solidFill>
                <a:latin typeface="Public Sans"/>
                <a:ea typeface="Public Sans"/>
                <a:cs typeface="Public Sans"/>
                <a:sym typeface="Public Sans"/>
              </a:rPr>
              <a:t>Une industrialisation sous-tendue par la recherche</a:t>
            </a:r>
          </a:p>
        </p:txBody>
      </p:sp>
      <p:sp>
        <p:nvSpPr>
          <p:cNvPr id="10" name="TextBox 10"/>
          <p:cNvSpPr txBox="1"/>
          <p:nvPr/>
        </p:nvSpPr>
        <p:spPr>
          <a:xfrm>
            <a:off x="1239419" y="4838796"/>
            <a:ext cx="5161997" cy="1464690"/>
          </a:xfrm>
          <a:prstGeom prst="rect">
            <a:avLst/>
          </a:prstGeom>
        </p:spPr>
        <p:txBody>
          <a:bodyPr lIns="0" tIns="0" rIns="0" bIns="0" rtlCol="0" anchor="t">
            <a:spAutoFit/>
          </a:bodyPr>
          <a:lstStyle/>
          <a:p>
            <a:pPr algn="l">
              <a:lnSpc>
                <a:spcPts val="5894"/>
              </a:lnSpc>
            </a:pPr>
            <a:r>
              <a:rPr lang="en-US" sz="4210" dirty="0">
                <a:solidFill>
                  <a:srgbClr val="FFFFFF"/>
                </a:solidFill>
                <a:latin typeface="Public Sans"/>
                <a:ea typeface="Public Sans"/>
                <a:cs typeface="Public Sans"/>
                <a:sym typeface="Public Sans"/>
              </a:rPr>
              <a:t>Une a</a:t>
            </a:r>
            <a:r>
              <a:rPr lang="en-US" sz="4210" dirty="0">
                <a:solidFill>
                  <a:schemeClr val="bg1"/>
                </a:solidFill>
                <a:latin typeface="Public Sans"/>
                <a:ea typeface="Public Sans"/>
                <a:cs typeface="Public Sans"/>
                <a:sym typeface="Public Sans"/>
              </a:rPr>
              <a:t>ug</a:t>
            </a:r>
            <a:r>
              <a:rPr lang="en-US" sz="4210" dirty="0">
                <a:solidFill>
                  <a:srgbClr val="FFFFFF"/>
                </a:solidFill>
                <a:latin typeface="Public Sans"/>
                <a:ea typeface="Public Sans"/>
                <a:cs typeface="Public Sans"/>
                <a:sym typeface="Public Sans"/>
              </a:rPr>
              <a:t>mentation de la production</a:t>
            </a:r>
          </a:p>
        </p:txBody>
      </p:sp>
      <p:sp>
        <p:nvSpPr>
          <p:cNvPr id="11" name="TextBox 11"/>
          <p:cNvSpPr txBox="1"/>
          <p:nvPr/>
        </p:nvSpPr>
        <p:spPr>
          <a:xfrm>
            <a:off x="3820417" y="911547"/>
            <a:ext cx="11360868" cy="1079500"/>
          </a:xfrm>
          <a:prstGeom prst="rect">
            <a:avLst/>
          </a:prstGeom>
        </p:spPr>
        <p:txBody>
          <a:bodyPr lIns="0" tIns="0" rIns="0" bIns="0" rtlCol="0" anchor="t">
            <a:spAutoFit/>
          </a:bodyPr>
          <a:lstStyle/>
          <a:p>
            <a:pPr algn="ctr">
              <a:lnSpc>
                <a:spcPts val="8000"/>
              </a:lnSpc>
            </a:pPr>
            <a:r>
              <a:rPr lang="en-US" sz="8000" u="sng" dirty="0">
                <a:solidFill>
                  <a:srgbClr val="FFFFFF"/>
                </a:solidFill>
                <a:latin typeface="Public Sans"/>
                <a:ea typeface="Public Sans"/>
                <a:cs typeface="Public Sans"/>
                <a:sym typeface="Public Sans"/>
              </a:rPr>
              <a:t>2. Role du </a:t>
            </a:r>
            <a:r>
              <a:rPr lang="en-US" sz="8000" u="sng" dirty="0" err="1">
                <a:solidFill>
                  <a:srgbClr val="FFFFFF"/>
                </a:solidFill>
                <a:latin typeface="Public Sans"/>
                <a:ea typeface="Public Sans"/>
                <a:cs typeface="Public Sans"/>
                <a:sym typeface="Public Sans"/>
              </a:rPr>
              <a:t>secteur</a:t>
            </a:r>
            <a:r>
              <a:rPr lang="en-US" sz="8000" u="sng" dirty="0">
                <a:solidFill>
                  <a:srgbClr val="FFFFFF"/>
                </a:solidFill>
                <a:latin typeface="Public Sans"/>
                <a:ea typeface="Public Sans"/>
                <a:cs typeface="Public Sans"/>
                <a:sym typeface="Public Sans"/>
              </a:rPr>
              <a:t> </a:t>
            </a:r>
            <a:r>
              <a:rPr lang="en-US" sz="8000" u="sng" dirty="0" err="1">
                <a:solidFill>
                  <a:srgbClr val="FFFFFF"/>
                </a:solidFill>
                <a:latin typeface="Public Sans"/>
                <a:ea typeface="Public Sans"/>
                <a:cs typeface="Public Sans"/>
                <a:sym typeface="Public Sans"/>
              </a:rPr>
              <a:t>privé</a:t>
            </a:r>
            <a:endParaRPr lang="en-US" sz="8000" u="sng" dirty="0">
              <a:solidFill>
                <a:srgbClr val="FFFFFF"/>
              </a:solidFill>
              <a:latin typeface="Public Sans"/>
              <a:ea typeface="Public Sans"/>
              <a:cs typeface="Public Sans"/>
              <a:sym typeface="Public Sans"/>
            </a:endParaRPr>
          </a:p>
        </p:txBody>
      </p:sp>
      <p:sp>
        <p:nvSpPr>
          <p:cNvPr id="12" name="TextBox 12"/>
          <p:cNvSpPr txBox="1"/>
          <p:nvPr/>
        </p:nvSpPr>
        <p:spPr>
          <a:xfrm>
            <a:off x="6666705" y="3788127"/>
            <a:ext cx="4954589" cy="3566026"/>
          </a:xfrm>
          <a:prstGeom prst="rect">
            <a:avLst/>
          </a:prstGeom>
        </p:spPr>
        <p:txBody>
          <a:bodyPr lIns="0" tIns="0" rIns="0" bIns="0" rtlCol="0" anchor="t">
            <a:spAutoFit/>
          </a:bodyPr>
          <a:lstStyle/>
          <a:p>
            <a:pPr algn="ctr">
              <a:lnSpc>
                <a:spcPts val="5739"/>
              </a:lnSpc>
              <a:spcBef>
                <a:spcPct val="0"/>
              </a:spcBef>
            </a:pPr>
            <a:r>
              <a:rPr lang="en-US" sz="4099" dirty="0" err="1">
                <a:solidFill>
                  <a:srgbClr val="000000"/>
                </a:solidFill>
                <a:latin typeface="Public Sans"/>
                <a:ea typeface="Public Sans"/>
                <a:cs typeface="Public Sans"/>
                <a:sym typeface="Public Sans"/>
              </a:rPr>
              <a:t>Être</a:t>
            </a:r>
            <a:r>
              <a:rPr lang="en-US" sz="4099" dirty="0">
                <a:solidFill>
                  <a:srgbClr val="000000"/>
                </a:solidFill>
                <a:latin typeface="Public Sans"/>
                <a:ea typeface="Public Sans"/>
                <a:cs typeface="Public Sans"/>
                <a:sym typeface="Public Sans"/>
              </a:rPr>
              <a:t> le fer de lance de la transformation </a:t>
            </a:r>
            <a:r>
              <a:rPr lang="en-US" sz="4099" dirty="0" err="1">
                <a:solidFill>
                  <a:srgbClr val="000000"/>
                </a:solidFill>
                <a:latin typeface="Public Sans"/>
                <a:ea typeface="Public Sans"/>
                <a:cs typeface="Public Sans"/>
                <a:sym typeface="Public Sans"/>
              </a:rPr>
              <a:t>structurelle</a:t>
            </a:r>
            <a:r>
              <a:rPr lang="en-US" sz="4099" dirty="0">
                <a:solidFill>
                  <a:srgbClr val="000000"/>
                </a:solidFill>
                <a:latin typeface="Public Sans"/>
                <a:ea typeface="Public Sans"/>
                <a:cs typeface="Public Sans"/>
                <a:sym typeface="Public Sans"/>
              </a:rPr>
              <a:t> de </a:t>
            </a:r>
            <a:r>
              <a:rPr lang="en-US" sz="4099" dirty="0" err="1">
                <a:solidFill>
                  <a:srgbClr val="000000"/>
                </a:solidFill>
                <a:latin typeface="Public Sans"/>
                <a:ea typeface="Public Sans"/>
                <a:cs typeface="Public Sans"/>
                <a:sym typeface="Public Sans"/>
              </a:rPr>
              <a:t>l’économie</a:t>
            </a:r>
            <a:r>
              <a:rPr lang="en-US" sz="4099" dirty="0">
                <a:solidFill>
                  <a:srgbClr val="000000"/>
                </a:solidFill>
                <a:latin typeface="Public Sans"/>
                <a:ea typeface="Public Sans"/>
                <a:cs typeface="Public Sans"/>
                <a:sym typeface="Public Sans"/>
              </a:rPr>
              <a:t> </a:t>
            </a:r>
            <a:r>
              <a:rPr lang="en-US" sz="4099" dirty="0" err="1">
                <a:solidFill>
                  <a:srgbClr val="000000"/>
                </a:solidFill>
                <a:latin typeface="Public Sans"/>
                <a:ea typeface="Public Sans"/>
                <a:cs typeface="Public Sans"/>
                <a:sym typeface="Public Sans"/>
              </a:rPr>
              <a:t>burundaise</a:t>
            </a:r>
            <a:r>
              <a:rPr lang="en-US" sz="4099" dirty="0">
                <a:solidFill>
                  <a:srgbClr val="000000"/>
                </a:solidFill>
                <a:latin typeface="Public Sans"/>
                <a:ea typeface="Public Sans"/>
                <a:cs typeface="Public Sans"/>
                <a:sym typeface="Public Sans"/>
              </a:rPr>
              <a:t>. </a:t>
            </a:r>
          </a:p>
        </p:txBody>
      </p:sp>
      <p:sp>
        <p:nvSpPr>
          <p:cNvPr id="13" name="TextBox 13"/>
          <p:cNvSpPr txBox="1"/>
          <p:nvPr/>
        </p:nvSpPr>
        <p:spPr>
          <a:xfrm>
            <a:off x="189565" y="8897937"/>
            <a:ext cx="18098435" cy="1174223"/>
          </a:xfrm>
          <a:prstGeom prst="rect">
            <a:avLst/>
          </a:prstGeom>
        </p:spPr>
        <p:txBody>
          <a:bodyPr lIns="0" tIns="0" rIns="0" bIns="0" rtlCol="0" anchor="t">
            <a:spAutoFit/>
          </a:bodyPr>
          <a:lstStyle/>
          <a:p>
            <a:pPr algn="ctr">
              <a:lnSpc>
                <a:spcPts val="4603"/>
              </a:lnSpc>
              <a:spcBef>
                <a:spcPct val="0"/>
              </a:spcBef>
            </a:pPr>
            <a:r>
              <a:rPr lang="en-US" sz="3541" dirty="0">
                <a:solidFill>
                  <a:srgbClr val="E8E6E2"/>
                </a:solidFill>
                <a:latin typeface="Public Sans"/>
                <a:ea typeface="Public Sans"/>
                <a:cs typeface="Public Sans"/>
                <a:sym typeface="Public Sans"/>
              </a:rPr>
              <a:t>Un </a:t>
            </a:r>
            <a:r>
              <a:rPr lang="en-US" sz="3541" dirty="0" err="1">
                <a:solidFill>
                  <a:srgbClr val="E8E6E2"/>
                </a:solidFill>
                <a:latin typeface="Public Sans"/>
                <a:ea typeface="Public Sans"/>
                <a:cs typeface="Public Sans"/>
                <a:sym typeface="Public Sans"/>
              </a:rPr>
              <a:t>Partenariat</a:t>
            </a:r>
            <a:r>
              <a:rPr lang="en-US" sz="3541" dirty="0">
                <a:solidFill>
                  <a:srgbClr val="E8E6E2"/>
                </a:solidFill>
                <a:latin typeface="Public Sans"/>
                <a:ea typeface="Public Sans"/>
                <a:cs typeface="Public Sans"/>
                <a:sym typeface="Public Sans"/>
              </a:rPr>
              <a:t> </a:t>
            </a:r>
            <a:r>
              <a:rPr lang="en-US" sz="3541" dirty="0" err="1">
                <a:solidFill>
                  <a:srgbClr val="E8E6E2"/>
                </a:solidFill>
                <a:latin typeface="Public Sans"/>
                <a:ea typeface="Public Sans"/>
                <a:cs typeface="Public Sans"/>
                <a:sym typeface="Public Sans"/>
              </a:rPr>
              <a:t>Académique</a:t>
            </a:r>
            <a:r>
              <a:rPr lang="en-US" sz="3541" dirty="0">
                <a:solidFill>
                  <a:srgbClr val="E8E6E2"/>
                </a:solidFill>
                <a:latin typeface="Public Sans"/>
                <a:ea typeface="Public Sans"/>
                <a:cs typeface="Public Sans"/>
                <a:sym typeface="Public Sans"/>
              </a:rPr>
              <a:t>-Public- </a:t>
            </a:r>
            <a:r>
              <a:rPr lang="en-US" sz="3541" dirty="0" err="1">
                <a:solidFill>
                  <a:srgbClr val="E8E6E2"/>
                </a:solidFill>
                <a:latin typeface="Public Sans"/>
                <a:ea typeface="Public Sans"/>
                <a:cs typeface="Public Sans"/>
                <a:sym typeface="Public Sans"/>
              </a:rPr>
              <a:t>Privé</a:t>
            </a:r>
            <a:r>
              <a:rPr lang="en-US" sz="3541" dirty="0">
                <a:solidFill>
                  <a:srgbClr val="E8E6E2"/>
                </a:solidFill>
                <a:latin typeface="Public Sans"/>
                <a:ea typeface="Public Sans"/>
                <a:cs typeface="Public Sans"/>
                <a:sym typeface="Public Sans"/>
              </a:rPr>
              <a:t> </a:t>
            </a:r>
            <a:r>
              <a:rPr lang="en-US" sz="3541" dirty="0" err="1">
                <a:solidFill>
                  <a:srgbClr val="E8E6E2"/>
                </a:solidFill>
                <a:latin typeface="Public Sans"/>
                <a:ea typeface="Public Sans"/>
                <a:cs typeface="Public Sans"/>
                <a:sym typeface="Public Sans"/>
              </a:rPr>
              <a:t>opérationnel</a:t>
            </a:r>
            <a:r>
              <a:rPr lang="en-US" sz="3541" dirty="0">
                <a:solidFill>
                  <a:srgbClr val="E8E6E2"/>
                </a:solidFill>
                <a:latin typeface="Public Sans"/>
                <a:ea typeface="Public Sans"/>
                <a:cs typeface="Public Sans"/>
                <a:sym typeface="Public Sans"/>
              </a:rPr>
              <a:t> </a:t>
            </a:r>
            <a:r>
              <a:rPr lang="en-US" sz="3541" dirty="0" err="1">
                <a:solidFill>
                  <a:srgbClr val="E8E6E2"/>
                </a:solidFill>
                <a:latin typeface="Public Sans"/>
                <a:ea typeface="Public Sans"/>
                <a:cs typeface="Public Sans"/>
                <a:sym typeface="Public Sans"/>
              </a:rPr>
              <a:t>est</a:t>
            </a:r>
            <a:r>
              <a:rPr lang="en-US" sz="3541" dirty="0">
                <a:solidFill>
                  <a:srgbClr val="E8E6E2"/>
                </a:solidFill>
                <a:latin typeface="Public Sans"/>
                <a:ea typeface="Public Sans"/>
                <a:cs typeface="Public Sans"/>
                <a:sym typeface="Public Sans"/>
              </a:rPr>
              <a:t> </a:t>
            </a:r>
            <a:r>
              <a:rPr lang="en-US" sz="3541" dirty="0" err="1">
                <a:solidFill>
                  <a:srgbClr val="E8E6E2"/>
                </a:solidFill>
                <a:latin typeface="Public Sans"/>
                <a:ea typeface="Public Sans"/>
                <a:cs typeface="Public Sans"/>
                <a:sym typeface="Public Sans"/>
              </a:rPr>
              <a:t>nécessaire</a:t>
            </a:r>
            <a:r>
              <a:rPr lang="en-US" sz="3541" dirty="0">
                <a:solidFill>
                  <a:srgbClr val="E8E6E2"/>
                </a:solidFill>
                <a:latin typeface="Public Sans"/>
                <a:ea typeface="Public Sans"/>
                <a:cs typeface="Public Sans"/>
                <a:sym typeface="Public Sans"/>
              </a:rPr>
              <a:t> pour </a:t>
            </a:r>
            <a:r>
              <a:rPr lang="en-US" sz="3541" dirty="0" err="1">
                <a:solidFill>
                  <a:srgbClr val="E8E6E2"/>
                </a:solidFill>
                <a:latin typeface="Public Sans"/>
                <a:ea typeface="Public Sans"/>
                <a:cs typeface="Public Sans"/>
                <a:sym typeface="Public Sans"/>
              </a:rPr>
              <a:t>atteindre</a:t>
            </a:r>
            <a:r>
              <a:rPr lang="en-US" sz="3541" dirty="0">
                <a:solidFill>
                  <a:srgbClr val="E8E6E2"/>
                </a:solidFill>
                <a:latin typeface="Public Sans"/>
                <a:ea typeface="Public Sans"/>
                <a:cs typeface="Public Sans"/>
                <a:sym typeface="Public Sans"/>
              </a:rPr>
              <a:t> </a:t>
            </a:r>
            <a:r>
              <a:rPr lang="en-US" sz="3541" dirty="0" err="1">
                <a:solidFill>
                  <a:srgbClr val="E8E6E2"/>
                </a:solidFill>
                <a:latin typeface="Public Sans"/>
                <a:ea typeface="Public Sans"/>
                <a:cs typeface="Public Sans"/>
                <a:sym typeface="Public Sans"/>
              </a:rPr>
              <a:t>ces</a:t>
            </a:r>
            <a:r>
              <a:rPr lang="en-US" sz="3541" dirty="0">
                <a:solidFill>
                  <a:srgbClr val="E8E6E2"/>
                </a:solidFill>
                <a:latin typeface="Public Sans"/>
                <a:ea typeface="Public Sans"/>
                <a:cs typeface="Public Sans"/>
                <a:sym typeface="Public Sans"/>
              </a:rPr>
              <a:t> </a:t>
            </a:r>
            <a:r>
              <a:rPr lang="en-US" sz="3541" dirty="0" err="1">
                <a:solidFill>
                  <a:srgbClr val="E8E6E2"/>
                </a:solidFill>
                <a:latin typeface="Public Sans"/>
                <a:ea typeface="Public Sans"/>
                <a:cs typeface="Public Sans"/>
                <a:sym typeface="Public Sans"/>
              </a:rPr>
              <a:t>résultats</a:t>
            </a:r>
            <a:endParaRPr lang="en-US" sz="3541" dirty="0">
              <a:solidFill>
                <a:srgbClr val="E8E6E2"/>
              </a:solidFill>
              <a:latin typeface="Public Sans"/>
              <a:ea typeface="Public Sans"/>
              <a:cs typeface="Public Sans"/>
              <a:sym typeface="Public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7B2">
                <a:alpha val="100000"/>
              </a:srgbClr>
            </a:gs>
            <a:gs pos="100000">
              <a:srgbClr val="7ED957">
                <a:alpha val="100000"/>
              </a:srgbClr>
            </a:gs>
          </a:gsLst>
          <a:lin ang="0"/>
        </a:gradFill>
        <a:effectLst/>
      </p:bgPr>
    </p:bg>
    <p:spTree>
      <p:nvGrpSpPr>
        <p:cNvPr id="1" name="">
          <a:extLst>
            <a:ext uri="{FF2B5EF4-FFF2-40B4-BE49-F238E27FC236}">
              <a16:creationId xmlns:a16="http://schemas.microsoft.com/office/drawing/2014/main" id="{3BFFDAB8-ADE4-6B08-03E9-BB9596A9E37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4417E5E1-3459-984B-0C5C-D55E95D2789C}"/>
              </a:ext>
            </a:extLst>
          </p:cNvPr>
          <p:cNvSpPr txBox="1"/>
          <p:nvPr/>
        </p:nvSpPr>
        <p:spPr>
          <a:xfrm>
            <a:off x="1028700" y="959183"/>
            <a:ext cx="7136712" cy="1079500"/>
          </a:xfrm>
          <a:prstGeom prst="rect">
            <a:avLst/>
          </a:prstGeom>
        </p:spPr>
        <p:txBody>
          <a:bodyPr lIns="0" tIns="0" rIns="0" bIns="0" rtlCol="0" anchor="t">
            <a:spAutoFit/>
          </a:bodyPr>
          <a:lstStyle/>
          <a:p>
            <a:pPr algn="l">
              <a:lnSpc>
                <a:spcPts val="8000"/>
              </a:lnSpc>
            </a:pPr>
            <a:r>
              <a:rPr lang="en-US" sz="8000">
                <a:solidFill>
                  <a:srgbClr val="FFFFFF"/>
                </a:solidFill>
                <a:latin typeface="Public Sans"/>
                <a:ea typeface="Public Sans"/>
                <a:cs typeface="Public Sans"/>
                <a:sym typeface="Public Sans"/>
              </a:rPr>
              <a:t>Conclusion</a:t>
            </a:r>
          </a:p>
        </p:txBody>
      </p:sp>
      <p:sp>
        <p:nvSpPr>
          <p:cNvPr id="3" name="TextBox 3">
            <a:extLst>
              <a:ext uri="{FF2B5EF4-FFF2-40B4-BE49-F238E27FC236}">
                <a16:creationId xmlns:a16="http://schemas.microsoft.com/office/drawing/2014/main" id="{E6B69BAC-1D77-9DD1-C919-D0B2FB0A8553}"/>
              </a:ext>
            </a:extLst>
          </p:cNvPr>
          <p:cNvSpPr txBox="1"/>
          <p:nvPr/>
        </p:nvSpPr>
        <p:spPr>
          <a:xfrm>
            <a:off x="12190692" y="4895254"/>
            <a:ext cx="5185858" cy="391795"/>
          </a:xfrm>
          <a:prstGeom prst="rect">
            <a:avLst/>
          </a:prstGeom>
        </p:spPr>
        <p:txBody>
          <a:bodyPr lIns="0" tIns="0" rIns="0" bIns="0" rtlCol="0" anchor="t">
            <a:spAutoFit/>
          </a:bodyPr>
          <a:lstStyle/>
          <a:p>
            <a:pPr algn="l">
              <a:lnSpc>
                <a:spcPts val="3079"/>
              </a:lnSpc>
            </a:pPr>
            <a:endParaRPr/>
          </a:p>
        </p:txBody>
      </p:sp>
      <p:sp>
        <p:nvSpPr>
          <p:cNvPr id="4" name="ZoneTexte 3">
            <a:extLst>
              <a:ext uri="{FF2B5EF4-FFF2-40B4-BE49-F238E27FC236}">
                <a16:creationId xmlns:a16="http://schemas.microsoft.com/office/drawing/2014/main" id="{4FD992B1-102F-36E6-92DD-9CDE9AD5EC99}"/>
              </a:ext>
            </a:extLst>
          </p:cNvPr>
          <p:cNvSpPr txBox="1"/>
          <p:nvPr/>
        </p:nvSpPr>
        <p:spPr>
          <a:xfrm>
            <a:off x="1028700" y="2476500"/>
            <a:ext cx="16802100" cy="6542817"/>
          </a:xfrm>
          <a:prstGeom prst="rect">
            <a:avLst/>
          </a:prstGeom>
          <a:noFill/>
        </p:spPr>
        <p:txBody>
          <a:bodyPr wrap="square" rtlCol="0">
            <a:spAutoFit/>
          </a:bodyPr>
          <a:lstStyle/>
          <a:p>
            <a:pPr marL="457200" indent="-457200" algn="just">
              <a:lnSpc>
                <a:spcPct val="107000"/>
              </a:lnSpc>
              <a:spcAft>
                <a:spcPts val="800"/>
              </a:spcAft>
              <a:buFont typeface="Wingdings" panose="05000000000000000000" pitchFamily="2" charset="2"/>
              <a:buChar char="ü"/>
            </a:pPr>
            <a:r>
              <a:rPr lang="fr-FR" sz="35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L’atteinte des objectifs de la Vision </a:t>
            </a:r>
            <a:r>
              <a:rPr lang="fr-FR" sz="3500" kern="1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fr-FR" sz="3500" b="1" kern="1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Burundi, </a:t>
            </a:r>
            <a:r>
              <a:rPr lang="fr-FR" sz="35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Pays Emergent en 2040 et Pays Développé en </a:t>
            </a:r>
            <a:r>
              <a:rPr lang="fr-FR" sz="3500" b="1" kern="1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2060</a:t>
            </a:r>
            <a:r>
              <a:rPr lang="fr-FR" sz="3500" kern="1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 </a:t>
            </a:r>
            <a:r>
              <a:rPr lang="fr-FR" sz="35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est une véritable opportunité stratégique que le secteur privé ne saurait rater.</a:t>
            </a:r>
          </a:p>
          <a:p>
            <a:pPr marL="457200" indent="-457200" algn="just">
              <a:lnSpc>
                <a:spcPct val="107000"/>
              </a:lnSpc>
              <a:spcAft>
                <a:spcPts val="800"/>
              </a:spcAft>
              <a:buFont typeface="Wingdings" panose="05000000000000000000" pitchFamily="2" charset="2"/>
              <a:buChar char="ü"/>
            </a:pPr>
            <a:r>
              <a:rPr lang="fr-FR" sz="35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 secteur privé burundais, conjointement aux efforts du Gouvernement contribuerait de manière incontestable à la croissance économique et au développement durable du pays.</a:t>
            </a:r>
          </a:p>
          <a:p>
            <a:pPr marL="457200" indent="-457200" algn="just">
              <a:lnSpc>
                <a:spcPct val="107000"/>
              </a:lnSpc>
              <a:spcAft>
                <a:spcPts val="800"/>
              </a:spcAft>
              <a:buFont typeface="Wingdings" panose="05000000000000000000" pitchFamily="2" charset="2"/>
              <a:buChar char="ü"/>
            </a:pPr>
            <a:r>
              <a:rPr lang="fr-FR" sz="35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 recherche et l’innovation, le financement plus conséquent de divers secteurs comme l’agriculture, les infrastructures, les technologiques de l’information, les finances ou encore la promotion du secteur touristique serait le socle qui nous permettrait d’atteindre les objectifs de la vision.</a:t>
            </a:r>
          </a:p>
          <a:p>
            <a:pPr algn="just">
              <a:lnSpc>
                <a:spcPct val="107000"/>
              </a:lnSpc>
              <a:spcAft>
                <a:spcPts val="800"/>
              </a:spcAft>
            </a:pPr>
            <a:r>
              <a:rPr lang="fr-FR" sz="3500" b="1" kern="100" dirty="0">
                <a:effectLst/>
                <a:latin typeface="Calibri" panose="020F0502020204030204" pitchFamily="34" charset="0"/>
                <a:ea typeface="Calibri" panose="020F0502020204030204" pitchFamily="34" charset="0"/>
                <a:cs typeface="Times New Roman" panose="02020603050405020304" pitchFamily="18" charset="0"/>
              </a:rPr>
              <a:t>J’invite donc tous les partenaires présents à saisir ces opportunités d’investissements et à nouer des partenariats stratégiques avec le Burundi. </a:t>
            </a:r>
          </a:p>
          <a:p>
            <a:endParaRPr lang="LID4096" b="1" dirty="0"/>
          </a:p>
        </p:txBody>
      </p:sp>
    </p:spTree>
    <p:extLst>
      <p:ext uri="{BB962C8B-B14F-4D97-AF65-F5344CB8AC3E}">
        <p14:creationId xmlns:p14="http://schemas.microsoft.com/office/powerpoint/2010/main" val="9587865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611</TotalTime>
  <Words>687</Words>
  <Application>Microsoft Office PowerPoint</Application>
  <PresentationFormat>Personnalisé</PresentationFormat>
  <Paragraphs>72</Paragraphs>
  <Slides>10</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10</vt:i4>
      </vt:variant>
    </vt:vector>
  </HeadingPairs>
  <TitlesOfParts>
    <vt:vector size="19" baseType="lpstr">
      <vt:lpstr>Public Sans</vt:lpstr>
      <vt:lpstr>Wingdings</vt:lpstr>
      <vt:lpstr>Arial</vt:lpstr>
      <vt:lpstr>Times New Roman</vt:lpstr>
      <vt:lpstr>Public Sans Bold</vt:lpstr>
      <vt:lpstr>Open Sans Bold</vt:lpstr>
      <vt:lpstr>Public Sans Thin</vt:lpstr>
      <vt:lpstr>Calibri</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Honorable ...</dc:title>
  <dc:creator>HP</dc:creator>
  <cp:lastModifiedBy>HP</cp:lastModifiedBy>
  <cp:revision>37</cp:revision>
  <dcterms:created xsi:type="dcterms:W3CDTF">2006-08-16T00:00:00Z</dcterms:created>
  <dcterms:modified xsi:type="dcterms:W3CDTF">2024-12-04T19:22:17Z</dcterms:modified>
  <dc:identifier>DAGX4iepxjE</dc:identifier>
</cp:coreProperties>
</file>